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72" r:id="rId4"/>
    <p:sldId id="257" r:id="rId5"/>
    <p:sldId id="269" r:id="rId6"/>
    <p:sldId id="260" r:id="rId7"/>
    <p:sldId id="265" r:id="rId8"/>
    <p:sldId id="274" r:id="rId9"/>
    <p:sldId id="268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4AD11-A68F-4522-820B-3F593F9DAFC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6C28-FE87-4EB4-A80F-967755569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6C28-FE87-4EB4-A80F-967755569D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AEE1-1B25-4BF0-B060-F1B0FCA33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D259B4-9D48-4FB9-8F7C-CAEBA2985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3478"/>
            <a:ext cx="9144000" cy="24692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559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B9EEF-0996-4652-A253-0227EE43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978A2B-8DFF-4B53-B633-FAE04A467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DBAD6-BC93-48AD-9AAE-E6950104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17228-06C0-4B4E-B781-B8935A89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B4D47-3DC6-4E18-9CCC-920C6041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8E4480-6A7E-4B32-920F-AEC4F2D81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8C78D9-B2C8-42E7-AEEF-743BF6BA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42A09-D40C-414B-848D-0D2B36D3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BA73D-1089-401C-9CDC-DD20AAF1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B6227-57AF-4581-951C-74A77D6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7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7A9B4-FD8F-4804-A41F-A338AA78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CC52A-A04A-439C-9848-8718BB60A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1D0AD-9EBC-4BE8-9D8D-F4EA9902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0C2BB-8847-4757-9FB9-533EA06E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C2AEE-6711-4565-BDB3-FDD20B1F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863B7-6A3E-46D7-9439-9BDA354B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1DE94-F1E2-4B55-9346-5B061C68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7B375-5A7A-4492-9E37-8CC33287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F5D49-D7FF-43CD-92B2-F74DA77E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43F04-5747-413C-A393-C16129F0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14EF2-CED6-4801-B21B-70065660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69253-230F-4294-BB0A-5056E4C77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9A8B49-7DD9-42E1-8F7F-E504E5731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DF416-F2F5-498D-9C6D-44C6A384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B30BBA-B12A-4079-9E6D-A5B28AC2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65539-A35F-4069-B3AB-9970E7C4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7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0D6B3-1E31-4DE9-BDBD-AFFA2F2E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25687-48C2-482C-8AD3-6AA047D2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D7682-35DF-4C77-AF5C-EECE0925C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6B2657-C179-4BFD-9925-B3FA1D89E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DF7BF5-B2BE-41E5-A8C2-AC2D8D94B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69BA9D-6403-4424-BF87-B5A40AFA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402F80-4E5D-4397-A219-F9F37A46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779A3D-088C-4BF4-9CEF-A1694A1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9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42544-32D5-4423-9434-5C033A2F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854B2F-30BB-434D-B3FD-CE859C9E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BD8220-7448-4702-AFD6-0868A5E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F22974-AB8F-46E3-8853-3F8AD96A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3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D6BAA5-3D5C-4293-B98D-FFB4B926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7459A7-EA95-4AB3-8435-2FD7ED81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CE6A9D-5FA5-4DFA-BFBC-4C7FEF68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3310E-7D47-485F-8259-EFB5D1E6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7241A-5DBB-41D7-A822-280A6162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1F4DA3-A459-4D96-BB68-DB2E4D7F1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77783F-D4E4-46FA-B28E-C58ADC04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D1264-07A4-4B8E-8101-69A0F005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0B778D-078B-44E6-B172-79F8CD43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4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8BA4-3C4D-4603-B353-735BBE7B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3B0E5B-F17C-47D9-8FB7-F13571724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E6450-0996-4012-BC5A-2EA0DDBB7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052BD-369B-4DA8-B1FB-51D1963A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FB0C54-9BDD-4B61-9F24-7ECEC849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D9EB4-0960-48F2-892F-163941C2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8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05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0E9C-AD9E-4422-B428-6E241FC4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D29C7-B83B-4C08-BCFE-714C846B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7838F-1F01-4D00-BDF8-0DB1262EF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8104-1FFD-4B77-A839-36408C0A44E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60D5-C7BB-403F-9C71-3CB1B6BF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44B2D-15A4-46E0-B81B-EA752170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0A73-21DA-486F-98E9-7F0E7781B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2F506-5FC2-4EF9-B2D9-EDB936E5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5612" y="562567"/>
            <a:ext cx="8216348" cy="1861979"/>
          </a:xfrm>
          <a:effectLst/>
        </p:spPr>
        <p:txBody>
          <a:bodyPr>
            <a:noAutofit/>
          </a:bodyPr>
          <a:lstStyle/>
          <a:p>
            <a:pPr algn="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Изучение татарского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F270AD-17E9-4B27-953C-977BE2F27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460" y="4486767"/>
            <a:ext cx="7179948" cy="1176180"/>
          </a:xfrm>
        </p:spPr>
        <p:txBody>
          <a:bodyPr>
            <a:no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 московских вузах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1A2E4-5854-4710-ABA1-4B6994A8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03" y="1920120"/>
            <a:ext cx="4962875" cy="2385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D0ACF2-DDF9-4B27-921D-A2D23EB6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408" y="4489869"/>
            <a:ext cx="3472070" cy="220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35482-22A0-4FEE-8B6D-2191273B6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7" y="146812"/>
            <a:ext cx="3631096" cy="236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151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971BD8-9922-4139-99DB-BD6DC7C60E32}"/>
              </a:ext>
            </a:extLst>
          </p:cNvPr>
          <p:cNvSpPr>
            <a:spLocks noGrp="1"/>
          </p:cNvSpPr>
          <p:nvPr/>
        </p:nvSpPr>
        <p:spPr>
          <a:xfrm>
            <a:off x="1079126" y="1497090"/>
            <a:ext cx="10033747" cy="3863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i="1" dirty="0"/>
          </a:p>
          <a:p>
            <a:pPr algn="ctr"/>
            <a:endParaRPr lang="en-US" sz="4400" i="1" dirty="0"/>
          </a:p>
          <a:p>
            <a:pPr algn="ctr"/>
            <a:r>
              <a:rPr lang="tt-RU" sz="4400" i="1" dirty="0"/>
              <a:t>Иг</a:t>
            </a:r>
            <a:r>
              <a:rPr lang="ru-RU" sz="4400" i="1" dirty="0"/>
              <a:t>ь</a:t>
            </a:r>
            <a:r>
              <a:rPr lang="tt-RU" sz="4400" i="1" dirty="0"/>
              <a:t>тибарыгыз өчен рәхмәт!</a:t>
            </a:r>
          </a:p>
          <a:p>
            <a:pPr marL="0" indent="0" algn="r">
              <a:buNone/>
            </a:pPr>
            <a:endParaRPr lang="tt-RU" sz="4400" dirty="0"/>
          </a:p>
          <a:p>
            <a:pPr algn="r">
              <a:spcBef>
                <a:spcPts val="0"/>
              </a:spcBef>
            </a:pPr>
            <a:endParaRPr lang="tt-RU" sz="2800" dirty="0"/>
          </a:p>
          <a:p>
            <a:pPr algn="r">
              <a:spcBef>
                <a:spcPts val="0"/>
              </a:spcBef>
            </a:pPr>
            <a:endParaRPr lang="en-US" sz="2000" dirty="0"/>
          </a:p>
          <a:p>
            <a:pPr algn="r">
              <a:spcBef>
                <a:spcPts val="0"/>
              </a:spcBef>
            </a:pPr>
            <a:endParaRPr lang="en-US" sz="2000" dirty="0"/>
          </a:p>
          <a:p>
            <a:pPr algn="r">
              <a:spcBef>
                <a:spcPts val="0"/>
              </a:spcBef>
            </a:pPr>
            <a:r>
              <a:rPr lang="tt-RU" sz="2000" dirty="0"/>
              <a:t>Латфуллина Ландыш Гиниятовна,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t-RU" sz="2000" dirty="0"/>
              <a:t>к.ф.н., доцент кафедры общего языкознания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t-RU" sz="2000" dirty="0"/>
              <a:t>Института филологии МПГУ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u="sng" dirty="0"/>
              <a:t>landysh2004@bk.ru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7088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D641-4677-497C-84D3-3140F817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Московский педагогический государственный университет (Институт филологии)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A781C19-2DE7-40D8-A9A3-ABFF0788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146"/>
            <a:ext cx="10515600" cy="47457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2001 по 2010 год на филологическом факультете работало русско-татарское отделение по специальности 032900.30 </a:t>
            </a:r>
            <a:r>
              <a:rPr lang="ru-RU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«Русский язык и литература» с дополнительной специальностью «Родной (татарский) язык и литература».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7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47E6A-DC5D-43AD-8ED8-7BE94287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94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Московский педагогический государственный университет (Институт филологии)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F8E92-BF7D-4B1D-96C9-F22C7BEF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опорой на богатые традиции авторитетных научных школ Института филологии МПГУ за последние четыре года (2018-2021) были разработаны и утверждены методические программы по филологии (45.04.01) для магистратуры (очная форма обучения) следующих профилей:</a:t>
            </a:r>
          </a:p>
          <a:p>
            <a:r>
              <a:rPr lang="ru-RU" sz="45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«Татарская филология» (2018 -2020 гг., 14 выпускников)</a:t>
            </a:r>
          </a:p>
          <a:p>
            <a:pPr marL="0" indent="0">
              <a:buNone/>
            </a:pP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Татарский язык: ауд. – 120 ч.; </a:t>
            </a:r>
            <a:r>
              <a:rPr lang="ru-RU" sz="4500" i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самост</a:t>
            </a: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– 258 ч.</a:t>
            </a:r>
          </a:p>
          <a:p>
            <a:endParaRPr lang="ru-RU" sz="45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«Тюркская филология и культура» (2019 -2021 гг., 12 выпускников).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Татарский язык: ауд. – 78 ч.; </a:t>
            </a:r>
            <a:r>
              <a:rPr lang="ru-RU" sz="4500" i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самост</a:t>
            </a: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– 282 ч.</a:t>
            </a:r>
          </a:p>
          <a:p>
            <a:pPr marL="0" indent="0">
              <a:buNone/>
            </a:pP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Турецкий язык: ауд. 102 ч.; </a:t>
            </a:r>
            <a:r>
              <a:rPr lang="ru-RU" sz="4500" i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самост</a:t>
            </a:r>
            <a:r>
              <a:rPr lang="ru-RU" sz="45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– 193 ч.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методических комплектов вошли  учебный план,  календарный учебный график,  рабочие программы дисциплин, рабочие программы практик, программа государственной итоговой аттестации, оценочные и методические материалы.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45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4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подготовка филологов высокой квалификации, знающих современные парадигмы филологического образования и умеющих практически применять систему научных знаний и навыков в сфере образования и научных исследований.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45BD-2564-404F-AC8C-FAE2239E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Магистерская программа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«Тюркская филология и культура»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0BD35-5E09-4AC5-B518-FF89FF3C774C}"/>
              </a:ext>
            </a:extLst>
          </p:cNvPr>
          <p:cNvSpPr txBox="1"/>
          <p:nvPr/>
        </p:nvSpPr>
        <p:spPr>
          <a:xfrm>
            <a:off x="914401" y="813732"/>
            <a:ext cx="11107390" cy="724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Базовая часть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Философия научного познания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Философия и методология исследовательской деятельности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Иностранный язык для специальных целей</a:t>
            </a:r>
          </a:p>
          <a:p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Вариативная часть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Сравнительная грамматика тюркских языков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Татарский язык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История  тюркоязычных литератур народов РФ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История зарубежных тюркоязычных литератур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Турецкий язык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Введение в тюркологию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Религия в культурах тюркских народов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Дисциплины по выбору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Компьютерная лингвистика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Этнография тюркоязычных народов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Татарская  лексикография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Источниковедение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Герменевтика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Деловой татарский/турецкий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53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1FE20B-00A2-4D78-BA12-C081A8A53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31" y="202175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87CE2-6E08-40C1-A859-D0100ACC26BC}"/>
              </a:ext>
            </a:extLst>
          </p:cNvPr>
          <p:cNvSpPr txBox="1"/>
          <p:nvPr/>
        </p:nvSpPr>
        <p:spPr>
          <a:xfrm>
            <a:off x="539695" y="1120676"/>
            <a:ext cx="1088467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реализации поставленной цели выполняются следующие </a:t>
            </a:r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получить глубокие знания в области истории и методологии  филологического образования;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освоить стратегии и тактики обучения турецкому и татарскому языкам и литературе, чтения и понимания текстов различных типов.</a:t>
            </a:r>
          </a:p>
          <a:p>
            <a:pPr algn="just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Студенты проходили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чебную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практику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получению первичных профессиональных умений и навыков 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роизводственную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практику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(выполнение научно-исследовательских работ, в том числе выпускной квалификационной, получение опыта профессиональной деятельности для развития и совершенствования профессиональных умений).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D2783EE-7400-487B-8A92-EC5D17A4ED9B}"/>
              </a:ext>
            </a:extLst>
          </p:cNvPr>
          <p:cNvSpPr txBox="1">
            <a:spLocks/>
          </p:cNvSpPr>
          <p:nvPr/>
        </p:nvSpPr>
        <p:spPr>
          <a:xfrm>
            <a:off x="838200" y="218114"/>
            <a:ext cx="10515600" cy="73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Магистерская программа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«Тюркская филология и культура»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9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D6486-F406-413F-950E-F47AEC11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2072730" cy="788601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Литературный институт им. А.М. Горького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BE823-ACA5-4DFE-9669-893AE295B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30" y="2634142"/>
            <a:ext cx="10515600" cy="283411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Первый набор татарской группы состоялся в 2016 г., второй - в 2021 г.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t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kumimoji="0" lang="tt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подготовить специалистов в области литературных переводов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языков народов России на русский язык.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Язык художественной литературы становится для студентов-переводчиков предметом исключительного внимания.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B4BBBC-665B-49D3-854C-80E166A0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330" y="1338470"/>
            <a:ext cx="10848493" cy="636104"/>
          </a:xfrm>
        </p:spPr>
        <p:txBody>
          <a:bodyPr>
            <a:noAutofit/>
          </a:bodyPr>
          <a:lstStyle/>
          <a:p>
            <a:pPr algn="ctr"/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Высшая школа художественного перевод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художественного перевода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E9808A-139C-4D5B-ACBE-EC673A167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647413"/>
            <a:ext cx="5183188" cy="154225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3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5D7E9B-999D-45C9-916D-F288A33A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2374084"/>
            <a:ext cx="11436625" cy="4252002"/>
          </a:xfrm>
        </p:spPr>
        <p:txBody>
          <a:bodyPr>
            <a:normAutofit/>
          </a:bodyPr>
          <a:lstStyle/>
          <a:p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подготовить специалистов по истории и культуре мусульманских народов, живущих или живших в России.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8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8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8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767ADB-E846-49DF-BD91-DF36E93E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3095"/>
            <a:ext cx="12099235" cy="90114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исследовательский университет </a:t>
            </a:r>
            <a:b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«Высшая школа экономики»</a:t>
            </a:r>
            <a:b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Факультет гуманитарных наук</a:t>
            </a:r>
            <a:b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Институт классического востока и античности</a:t>
            </a: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Магистерская программа </a:t>
            </a:r>
            <a:b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«Мусульманские миры в России (История и культура)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769BC-38C3-4E49-A2E8-EDC3988B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Магистерская программа «Мусульманские миры в России (История и культура)»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B48B0-3C67-4E6E-9874-693F3EA0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Научно‑исследовательский семинар: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«Практическая текстология: источники на региональном восточном языке»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аналитического характера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ориентированные на историографическую и историко‑культурологическую проблематику и анализ источников;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практического характера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фокусирующиеся на изучении языков мусульманских миров (арабский, персидский, турецкий) и изучаемых регионов (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татарский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узбекский и др., по выбору студента).</a:t>
            </a:r>
          </a:p>
          <a:p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9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C13B0-4393-4354-9ED2-FD6EA6C5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6972"/>
          </a:xfrm>
        </p:spPr>
        <p:txBody>
          <a:bodyPr>
            <a:norm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НИУ ВШЭ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6A39E-8CD1-4D28-96F1-5B56063A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149763"/>
            <a:ext cx="11287540" cy="5276203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Магистерская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«Мусульманские миры в России (История и культура)»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рамках семинаров приобретаются навыки: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лингвострановедческого (н</a:t>
            </a:r>
            <a:r>
              <a:rPr lang="ru-RU" sz="1900" dirty="0">
                <a:solidFill>
                  <a:srgbClr val="0C0E0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ационально-культурные); </a:t>
            </a:r>
            <a:endParaRPr lang="ru-RU" sz="1900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19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сторико-биографического (установление связей произведения с жизнью писателя);</a:t>
            </a:r>
            <a:endParaRPr lang="ru-RU" sz="1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</a:t>
            </a:r>
            <a:r>
              <a:rPr lang="ru-RU" sz="19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ингвистического (толкование)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комментирования текста</a:t>
            </a:r>
            <a:r>
              <a:rPr lang="ru-RU" sz="19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«Практическая текстология: источники на региональном восточном языке»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Семинар начинается на 2 курсе, два модуля, в конце обучения экзамен;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(контактная работа - 40 часов; самостоятельная работа – 188 часов).</a:t>
            </a:r>
            <a:endParaRPr lang="ru-RU" sz="19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Занятия аудиторные и дистанционные.</a:t>
            </a:r>
          </a:p>
          <a:p>
            <a:pPr marL="0" lvl="0" indent="0" algn="just">
              <a:buNone/>
              <a:defRPr/>
            </a:pP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программе поставлен акцент на исследовательской составляющей. </a:t>
            </a:r>
          </a:p>
          <a:p>
            <a:pPr marL="0" lvl="0" indent="0" algn="just">
              <a:buNone/>
              <a:defRPr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Студенты активно вовлекаются в исследования преподавателей.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667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692</Words>
  <Application>Microsoft Office PowerPoint</Application>
  <PresentationFormat>Широкоэкранный</PresentationFormat>
  <Paragraphs>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Verdana</vt:lpstr>
      <vt:lpstr>Wingdings</vt:lpstr>
      <vt:lpstr>Wingdings 3</vt:lpstr>
      <vt:lpstr>Тема Office</vt:lpstr>
      <vt:lpstr>Изучение татарского языка</vt:lpstr>
      <vt:lpstr>Московский педагогический государственный университет (Институт филологии)</vt:lpstr>
      <vt:lpstr>Московский педагогический государственный университет (Институт филологии)</vt:lpstr>
      <vt:lpstr>Магистерская программа «Тюркская филология и культура» </vt:lpstr>
      <vt:lpstr>Презентация PowerPoint</vt:lpstr>
      <vt:lpstr>Литературный институт им. А.М. Горького </vt:lpstr>
      <vt:lpstr>    Национальный исследовательский университет  «Высшая школа экономики» Факультет гуманитарных наук Институт классического востока и античности  Магистерская программа  «Мусульманские миры в России (История и культура) </vt:lpstr>
      <vt:lpstr> Магистерская программа «Мусульманские миры в России (История и культура)» </vt:lpstr>
      <vt:lpstr>НИУ ВШЭ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татарского языка в московском вузе</dc:title>
  <dc:creator>Латфуллина Ландыш Гиниятовна</dc:creator>
  <cp:lastModifiedBy>Латфуллина Ландыш Гиниятовна</cp:lastModifiedBy>
  <cp:revision>96</cp:revision>
  <dcterms:created xsi:type="dcterms:W3CDTF">2021-11-27T16:22:18Z</dcterms:created>
  <dcterms:modified xsi:type="dcterms:W3CDTF">2021-12-01T08:47:15Z</dcterms:modified>
</cp:coreProperties>
</file>