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50" r:id="rId3"/>
    <p:sldId id="351" r:id="rId4"/>
    <p:sldId id="356" r:id="rId5"/>
    <p:sldId id="355" r:id="rId6"/>
    <p:sldId id="354" r:id="rId7"/>
    <p:sldId id="352" r:id="rId8"/>
    <p:sldId id="357" r:id="rId9"/>
    <p:sldId id="358" r:id="rId10"/>
    <p:sldId id="353" r:id="rId11"/>
    <p:sldId id="361" r:id="rId12"/>
    <p:sldId id="360" r:id="rId13"/>
    <p:sldId id="359" r:id="rId14"/>
    <p:sldId id="362" r:id="rId15"/>
    <p:sldId id="262" r:id="rId16"/>
    <p:sldId id="271" r:id="rId17"/>
    <p:sldId id="259" r:id="rId18"/>
    <p:sldId id="273" r:id="rId19"/>
    <p:sldId id="261" r:id="rId20"/>
    <p:sldId id="274" r:id="rId21"/>
    <p:sldId id="258" r:id="rId22"/>
    <p:sldId id="277" r:id="rId23"/>
    <p:sldId id="260" r:id="rId24"/>
    <p:sldId id="276" r:id="rId25"/>
    <p:sldId id="265" r:id="rId26"/>
    <p:sldId id="275" r:id="rId27"/>
    <p:sldId id="281" r:id="rId28"/>
    <p:sldId id="279" r:id="rId29"/>
    <p:sldId id="282" r:id="rId30"/>
    <p:sldId id="278" r:id="rId31"/>
    <p:sldId id="286" r:id="rId32"/>
    <p:sldId id="284" r:id="rId33"/>
    <p:sldId id="280" r:id="rId34"/>
    <p:sldId id="287" r:id="rId35"/>
    <p:sldId id="285" r:id="rId36"/>
    <p:sldId id="283" r:id="rId37"/>
    <p:sldId id="291" r:id="rId38"/>
    <p:sldId id="289" r:id="rId39"/>
    <p:sldId id="288" r:id="rId40"/>
    <p:sldId id="292" r:id="rId41"/>
    <p:sldId id="290" r:id="rId42"/>
    <p:sldId id="293" r:id="rId43"/>
    <p:sldId id="294" r:id="rId44"/>
    <p:sldId id="297" r:id="rId45"/>
    <p:sldId id="296" r:id="rId46"/>
    <p:sldId id="295" r:id="rId47"/>
    <p:sldId id="298" r:id="rId48"/>
    <p:sldId id="299" r:id="rId49"/>
    <p:sldId id="302" r:id="rId50"/>
    <p:sldId id="300" r:id="rId51"/>
    <p:sldId id="303" r:id="rId52"/>
    <p:sldId id="301" r:id="rId53"/>
    <p:sldId id="304" r:id="rId54"/>
    <p:sldId id="305" r:id="rId55"/>
    <p:sldId id="307" r:id="rId56"/>
    <p:sldId id="306" r:id="rId57"/>
    <p:sldId id="310" r:id="rId58"/>
    <p:sldId id="312" r:id="rId59"/>
    <p:sldId id="309" r:id="rId60"/>
    <p:sldId id="311" r:id="rId61"/>
    <p:sldId id="308" r:id="rId62"/>
    <p:sldId id="315" r:id="rId63"/>
    <p:sldId id="317" r:id="rId64"/>
    <p:sldId id="314" r:id="rId65"/>
    <p:sldId id="316" r:id="rId66"/>
    <p:sldId id="313" r:id="rId67"/>
    <p:sldId id="318" r:id="rId68"/>
    <p:sldId id="319" r:id="rId69"/>
    <p:sldId id="328" r:id="rId70"/>
    <p:sldId id="329" r:id="rId71"/>
    <p:sldId id="320" r:id="rId72"/>
    <p:sldId id="321" r:id="rId73"/>
    <p:sldId id="331" r:id="rId74"/>
    <p:sldId id="332" r:id="rId75"/>
    <p:sldId id="330" r:id="rId76"/>
    <p:sldId id="338" r:id="rId77"/>
    <p:sldId id="340" r:id="rId78"/>
    <p:sldId id="339" r:id="rId79"/>
    <p:sldId id="341" r:id="rId80"/>
    <p:sldId id="342" r:id="rId81"/>
    <p:sldId id="343" r:id="rId82"/>
    <p:sldId id="346" r:id="rId83"/>
    <p:sldId id="345" r:id="rId84"/>
    <p:sldId id="344" r:id="rId85"/>
    <p:sldId id="347" r:id="rId86"/>
    <p:sldId id="324" r:id="rId87"/>
    <p:sldId id="325" r:id="rId88"/>
    <p:sldId id="333" r:id="rId89"/>
    <p:sldId id="334" r:id="rId90"/>
    <p:sldId id="335" r:id="rId91"/>
    <p:sldId id="336" r:id="rId92"/>
    <p:sldId id="337" r:id="rId93"/>
    <p:sldId id="322" r:id="rId94"/>
    <p:sldId id="323" r:id="rId95"/>
    <p:sldId id="326" r:id="rId96"/>
    <p:sldId id="327" r:id="rId9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E39"/>
    <a:srgbClr val="F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3D084-FB50-4E86-AA99-F5F033B145A2}" type="datetimeFigureOut">
              <a:rPr lang="ru-RU" smtClean="0"/>
              <a:pPr/>
              <a:t>23.04.2023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A8DF1-DCFD-4A4E-B0B4-78EC922DF4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575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3D084-FB50-4E86-AA99-F5F033B145A2}" type="datetimeFigureOut">
              <a:rPr lang="ru-RU" smtClean="0"/>
              <a:pPr/>
              <a:t>23.04.2023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A8DF1-DCFD-4A4E-B0B4-78EC922DF4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974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3D084-FB50-4E86-AA99-F5F033B145A2}" type="datetimeFigureOut">
              <a:rPr lang="ru-RU" smtClean="0"/>
              <a:pPr/>
              <a:t>23.04.2023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A8DF1-DCFD-4A4E-B0B4-78EC922DF4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403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3D084-FB50-4E86-AA99-F5F033B145A2}" type="datetimeFigureOut">
              <a:rPr lang="ru-RU" smtClean="0"/>
              <a:pPr/>
              <a:t>23.04.2023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A8DF1-DCFD-4A4E-B0B4-78EC922DF4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082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3D084-FB50-4E86-AA99-F5F033B145A2}" type="datetimeFigureOut">
              <a:rPr lang="ru-RU" smtClean="0"/>
              <a:pPr/>
              <a:t>23.04.2023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A8DF1-DCFD-4A4E-B0B4-78EC922DF4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824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3D084-FB50-4E86-AA99-F5F033B145A2}" type="datetimeFigureOut">
              <a:rPr lang="ru-RU" smtClean="0"/>
              <a:pPr/>
              <a:t>23.04.2023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A8DF1-DCFD-4A4E-B0B4-78EC922DF4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6584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3D084-FB50-4E86-AA99-F5F033B145A2}" type="datetimeFigureOut">
              <a:rPr lang="ru-RU" smtClean="0"/>
              <a:pPr/>
              <a:t>23.04.2023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A8DF1-DCFD-4A4E-B0B4-78EC922DF4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337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3D084-FB50-4E86-AA99-F5F033B145A2}" type="datetimeFigureOut">
              <a:rPr lang="ru-RU" smtClean="0"/>
              <a:pPr/>
              <a:t>23.04.2023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A8DF1-DCFD-4A4E-B0B4-78EC922DF4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4615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3D084-FB50-4E86-AA99-F5F033B145A2}" type="datetimeFigureOut">
              <a:rPr lang="ru-RU" smtClean="0"/>
              <a:pPr/>
              <a:t>23.04.2023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A8DF1-DCFD-4A4E-B0B4-78EC922DF4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619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3D084-FB50-4E86-AA99-F5F033B145A2}" type="datetimeFigureOut">
              <a:rPr lang="ru-RU" smtClean="0"/>
              <a:pPr/>
              <a:t>23.04.2023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A8DF1-DCFD-4A4E-B0B4-78EC922DF4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043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3D084-FB50-4E86-AA99-F5F033B145A2}" type="datetimeFigureOut">
              <a:rPr lang="ru-RU" smtClean="0"/>
              <a:pPr/>
              <a:t>23.04.2023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A8DF1-DCFD-4A4E-B0B4-78EC922DF4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761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3D084-FB50-4E86-AA99-F5F033B145A2}" type="datetimeFigureOut">
              <a:rPr lang="ru-RU" smtClean="0"/>
              <a:pPr/>
              <a:t>23.04.2023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BA8DF1-DCFD-4A4E-B0B4-78EC922DF4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883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4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62128" y="3989052"/>
            <a:ext cx="3031074" cy="270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37183" y="150255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6930" y="4153437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9995BA-8822-4039-B769-40E35F5E3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709" y="0"/>
            <a:ext cx="7028401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C7D7FF9-BBE7-4B77-9EDF-52C50D9B1B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109" y="152400"/>
            <a:ext cx="70284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722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62128" y="3989052"/>
            <a:ext cx="3031074" cy="270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37183" y="150255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6930" y="4153437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7C32CF-B132-4BE1-B0B3-F15D4BF42C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26473"/>
            <a:ext cx="9144000" cy="6553200"/>
          </a:xfrm>
        </p:spPr>
        <p:txBody>
          <a:bodyPr>
            <a:norm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 обучения, используемый в нашей стране, базируется в основном на получении информации с помощью зрения. У татар в процессе познания большую роль играет получение информации через слух. Это отражается в словах и терминах. Например, у русских: «вода падает – водопад», у татар «вода шумит – </a:t>
            </a:r>
            <a:r>
              <a:rPr lang="ru-RU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шарлама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», «ворона каркает – карга»...</a:t>
            </a:r>
            <a:b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50085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62128" y="3989052"/>
            <a:ext cx="3031074" cy="270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37183" y="150255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6930" y="4153437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9F266B-1CCA-4829-95EE-B38D51964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011382"/>
            <a:ext cx="10515600" cy="7869381"/>
          </a:xfrm>
        </p:spPr>
        <p:txBody>
          <a:bodyPr>
            <a:normAutofit fontScale="90000"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br>
              <a:rPr lang="ru-RU" sz="3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наилучшего усвоения материала урока, развития связной и диалогической речи детей, расширения словарного запаса, духовного и нравственного обогащение, мы на своих уроках используем фольклор: песни, загадки, считалки, поговорки, пословицы, сказки и т.д., которые показываются в виде мультфильмов, коротких сюжетов, плакатов, презентаций. </a:t>
            </a:r>
            <a:b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9879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62128" y="3989052"/>
            <a:ext cx="3031074" cy="270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37183" y="150255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6930" y="4153437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BB4267-E575-470C-B7BD-4F8AAEC88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6188076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сожалению, в настоящее время у большинства людей (чаще у современной молодежи) наблюдается клиповое мышление, когда мир воспринимается через короткие отрывки видео, текстов и картинок, такие люди быстро переключаются между фрагментами информации. Человек, обладающий клиповым мышлением, может эффективно работать только с короткими отрывками информации и ему трудно воспринимать большие и сложные объемы. Этому феномену, в той или иной степени, подвержены практически все современные дети и молодые люди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0034742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62128" y="3989052"/>
            <a:ext cx="3031074" cy="270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37183" y="150255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6930" y="4153437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1243C6B-58BC-4270-8F18-7C32247522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623455"/>
            <a:ext cx="9989127" cy="6234544"/>
          </a:xfrm>
        </p:spPr>
        <p:txBody>
          <a:bodyPr>
            <a:norm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и у каждого явления, так и в феномене клипового мышления есть свои положительные и негативные стороны. Данный тип мышления стремится охватить как можно больше информации и поглощать новую информацию, что весьма полезно для интеллектуального развития. Благодаря клиповому мышлению можно научить детей разговаривать на родном языке, ограничив при этом изучение монотонных и объемных текстов правил грамматики. 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47059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62128" y="3989052"/>
            <a:ext cx="3031074" cy="270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37183" y="150255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6930" y="4153437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05070" y="1165680"/>
            <a:ext cx="6482366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solidFill>
                  <a:schemeClr val="accent6"/>
                </a:solidFill>
              </a:rPr>
              <a:t>Беренче тур</a:t>
            </a:r>
          </a:p>
          <a:p>
            <a:pPr algn="ctr"/>
            <a:r>
              <a:rPr lang="ru-RU" sz="4000" b="1" dirty="0" err="1">
                <a:solidFill>
                  <a:schemeClr val="accent6"/>
                </a:solidFill>
              </a:rPr>
              <a:t>Төрле</a:t>
            </a:r>
            <a:r>
              <a:rPr lang="ru-RU" sz="4000" b="1" dirty="0">
                <a:solidFill>
                  <a:schemeClr val="accent6"/>
                </a:solidFill>
              </a:rPr>
              <a:t> н</a:t>
            </a:r>
            <a:r>
              <a:rPr lang="tt-RU" sz="4000" b="1" dirty="0">
                <a:solidFill>
                  <a:schemeClr val="accent6"/>
                </a:solidFill>
              </a:rPr>
              <a:t>ә</a:t>
            </a:r>
            <a:r>
              <a:rPr lang="ru-RU" sz="4000" b="1" dirty="0" err="1">
                <a:solidFill>
                  <a:schemeClr val="accent6"/>
                </a:solidFill>
              </a:rPr>
              <a:t>рсә</a:t>
            </a:r>
            <a:r>
              <a:rPr lang="ru-RU" sz="4000" b="1" dirty="0">
                <a:solidFill>
                  <a:schemeClr val="accent6"/>
                </a:solidFill>
              </a:rPr>
              <a:t> </a:t>
            </a:r>
            <a:r>
              <a:rPr lang="ru-RU" sz="4000" b="1" dirty="0" err="1">
                <a:solidFill>
                  <a:schemeClr val="accent6"/>
                </a:solidFill>
              </a:rPr>
              <a:t>турында</a:t>
            </a:r>
            <a:endParaRPr lang="ru-RU" sz="4000" b="1" dirty="0">
              <a:solidFill>
                <a:schemeClr val="accent6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05070" y="2809813"/>
            <a:ext cx="6482366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solidFill>
                  <a:schemeClr val="accent6"/>
                </a:solidFill>
              </a:rPr>
              <a:t>Первый тур</a:t>
            </a:r>
          </a:p>
          <a:p>
            <a:pPr algn="ctr"/>
            <a:r>
              <a:rPr lang="ru-RU" sz="4000" b="1" dirty="0">
                <a:solidFill>
                  <a:schemeClr val="accent6"/>
                </a:solidFill>
              </a:rPr>
              <a:t>Обо всём</a:t>
            </a:r>
          </a:p>
        </p:txBody>
      </p:sp>
    </p:spTree>
    <p:extLst>
      <p:ext uri="{BB962C8B-B14F-4D97-AF65-F5344CB8AC3E}">
        <p14:creationId xmlns:p14="http://schemas.microsoft.com/office/powerpoint/2010/main" val="2345277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0252" y="4003183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6930" y="4153437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37183" y="150255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005070" y="-112295"/>
            <a:ext cx="6482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Беренче</a:t>
            </a:r>
            <a:r>
              <a:rPr lang="ru-RU" sz="3600" b="1" u="sng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тур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005070" y="554221"/>
            <a:ext cx="64823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6"/>
                </a:solidFill>
              </a:rPr>
              <a:t>Игътибар, </a:t>
            </a:r>
            <a:r>
              <a:rPr lang="ru-RU" sz="3200" b="1" dirty="0" err="1">
                <a:solidFill>
                  <a:schemeClr val="accent6"/>
                </a:solidFill>
              </a:rPr>
              <a:t>сорау</a:t>
            </a:r>
            <a:r>
              <a:rPr lang="ru-RU" sz="3200" b="1" dirty="0">
                <a:solidFill>
                  <a:schemeClr val="accent6"/>
                </a:solidFill>
              </a:rPr>
              <a:t> №1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0" y="3150181"/>
            <a:ext cx="12191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/>
              <a:t>Назовите цвета флага Республики Татарстан</a:t>
            </a:r>
          </a:p>
        </p:txBody>
      </p:sp>
    </p:spTree>
    <p:extLst>
      <p:ext uri="{BB962C8B-B14F-4D97-AF65-F5344CB8AC3E}">
        <p14:creationId xmlns:p14="http://schemas.microsoft.com/office/powerpoint/2010/main" val="179366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0252" y="4003183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6930" y="4153437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37183" y="150255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005070" y="-112295"/>
            <a:ext cx="6482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Беренче</a:t>
            </a:r>
            <a:r>
              <a:rPr lang="ru-RU" sz="3600" b="1" u="sng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тур</a:t>
            </a:r>
          </a:p>
        </p:txBody>
      </p:sp>
      <p:pic>
        <p:nvPicPr>
          <p:cNvPr id="1026" name="Picture 2" descr="http://zoozel.ru/gallery/images/1839150_tatarstan.jpg"/>
          <p:cNvPicPr>
            <a:picLocks noChangeAspect="1" noChangeArrowheads="1"/>
          </p:cNvPicPr>
          <p:nvPr/>
        </p:nvPicPr>
        <p:blipFill>
          <a:blip r:embed="rId3" cstate="print"/>
          <a:srcRect r="25697"/>
          <a:stretch>
            <a:fillRect/>
          </a:stretch>
        </p:blipFill>
        <p:spPr bwMode="auto">
          <a:xfrm>
            <a:off x="2459422" y="1552446"/>
            <a:ext cx="7062951" cy="4752816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5210781" y="555724"/>
            <a:ext cx="21531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err="1">
                <a:ln w="1905"/>
                <a:solidFill>
                  <a:srgbClr val="F6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Җавап:</a:t>
            </a:r>
            <a:endParaRPr lang="ru-RU" sz="4800" b="1" dirty="0">
              <a:ln w="1905"/>
              <a:solidFill>
                <a:srgbClr val="F6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36663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0252" y="4003183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6930" y="4153437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37183" y="150255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005070" y="-112295"/>
            <a:ext cx="6482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Беренче</a:t>
            </a:r>
            <a:r>
              <a:rPr lang="ru-RU" sz="3600" b="1" u="sng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тур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005070" y="554221"/>
            <a:ext cx="64823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6"/>
                </a:solidFill>
              </a:rPr>
              <a:t>Игътибар, сорау №2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2816858"/>
            <a:ext cx="12192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/>
              <a:t>Кто такой </a:t>
            </a:r>
            <a:r>
              <a:rPr lang="ru-RU" sz="6600" b="1" dirty="0" err="1"/>
              <a:t>Габдулла</a:t>
            </a:r>
            <a:r>
              <a:rPr lang="ru-RU" sz="6600" b="1" dirty="0"/>
              <a:t> Тукай?</a:t>
            </a:r>
          </a:p>
        </p:txBody>
      </p:sp>
    </p:spTree>
    <p:extLst>
      <p:ext uri="{BB962C8B-B14F-4D97-AF65-F5344CB8AC3E}">
        <p14:creationId xmlns:p14="http://schemas.microsoft.com/office/powerpoint/2010/main" val="408942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0252" y="4003183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6930" y="4153437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37183" y="150255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005070" y="-112295"/>
            <a:ext cx="6482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Беренче</a:t>
            </a:r>
            <a:r>
              <a:rPr lang="ru-RU" sz="3600" b="1" u="sng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тур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558196" y="1360942"/>
            <a:ext cx="21531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err="1">
                <a:ln w="1905"/>
                <a:solidFill>
                  <a:srgbClr val="F6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Җавап:</a:t>
            </a:r>
            <a:endParaRPr lang="ru-RU" sz="4800" b="1" dirty="0">
              <a:ln w="1905"/>
              <a:solidFill>
                <a:srgbClr val="F6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Picture 2" descr="http://www.museum.ru/imgB.asp?43018"/>
          <p:cNvPicPr>
            <a:picLocks noChangeAspect="1" noChangeArrowheads="1"/>
          </p:cNvPicPr>
          <p:nvPr/>
        </p:nvPicPr>
        <p:blipFill>
          <a:blip r:embed="rId3" cstate="print"/>
          <a:srcRect t="3251" r="2480" b="3724"/>
          <a:stretch>
            <a:fillRect/>
          </a:stretch>
        </p:blipFill>
        <p:spPr bwMode="auto">
          <a:xfrm>
            <a:off x="1434701" y="675564"/>
            <a:ext cx="4826328" cy="5864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5693704" y="2274241"/>
            <a:ext cx="563354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/>
              <a:t>Поэт</a:t>
            </a:r>
          </a:p>
        </p:txBody>
      </p:sp>
    </p:spTree>
    <p:extLst>
      <p:ext uri="{BB962C8B-B14F-4D97-AF65-F5344CB8AC3E}">
        <p14:creationId xmlns:p14="http://schemas.microsoft.com/office/powerpoint/2010/main" val="179366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0252" y="4003183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6930" y="4153437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37183" y="150255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005070" y="-112295"/>
            <a:ext cx="6482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Беренче</a:t>
            </a:r>
            <a:r>
              <a:rPr lang="ru-RU" sz="3600" b="1" u="sng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тур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005070" y="554221"/>
            <a:ext cx="64823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6"/>
                </a:solidFill>
              </a:rPr>
              <a:t>Игътибар, </a:t>
            </a:r>
            <a:r>
              <a:rPr lang="ru-RU" sz="3200" b="1" dirty="0" err="1">
                <a:solidFill>
                  <a:schemeClr val="accent6"/>
                </a:solidFill>
              </a:rPr>
              <a:t>сорау</a:t>
            </a:r>
            <a:r>
              <a:rPr lang="ru-RU" sz="3200" b="1" dirty="0">
                <a:solidFill>
                  <a:schemeClr val="accent6"/>
                </a:solidFill>
              </a:rPr>
              <a:t> №3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0" y="2527134"/>
            <a:ext cx="1219199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/>
              <a:t>Назовите самый древний город в Республике Татарстан</a:t>
            </a:r>
          </a:p>
        </p:txBody>
      </p:sp>
    </p:spTree>
    <p:extLst>
      <p:ext uri="{BB962C8B-B14F-4D97-AF65-F5344CB8AC3E}">
        <p14:creationId xmlns:p14="http://schemas.microsoft.com/office/powerpoint/2010/main" val="85566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62128" y="3989052"/>
            <a:ext cx="3031074" cy="270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37183" y="150255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6930" y="4153437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759FBB-B12B-4CE4-9234-7D86702CEC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18" y="0"/>
            <a:ext cx="4675855" cy="6858000"/>
          </a:xfrm>
          <a:prstGeom prst="rect">
            <a:avLst/>
          </a:prstGeom>
        </p:spPr>
      </p:pic>
      <p:sp>
        <p:nvSpPr>
          <p:cNvPr id="10" name="Объект 9">
            <a:extLst>
              <a:ext uri="{FF2B5EF4-FFF2-40B4-BE49-F238E27FC236}">
                <a16:creationId xmlns:a16="http://schemas.microsoft.com/office/drawing/2014/main" id="{D10FB693-D519-46FC-A403-2E61C3BE2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0908" y="457201"/>
            <a:ext cx="4774479" cy="5403850"/>
          </a:xfrm>
        </p:spPr>
        <p:txBody>
          <a:bodyPr/>
          <a:lstStyle/>
          <a:p>
            <a:r>
              <a:rPr lang="ru-RU" dirty="0"/>
              <a:t>Шакирова </a:t>
            </a:r>
            <a:r>
              <a:rPr lang="tt-RU" dirty="0"/>
              <a:t>Гөлнара Илгиз кызы </a:t>
            </a:r>
          </a:p>
          <a:p>
            <a:r>
              <a:rPr lang="tt-RU" dirty="0"/>
              <a:t>Иваново шәһәренең “Чебешләр”татар мәктәбе җитәкчесе һәм укытучысы </a:t>
            </a:r>
          </a:p>
          <a:p>
            <a:endParaRPr lang="tt-RU" dirty="0"/>
          </a:p>
          <a:p>
            <a:r>
              <a:rPr lang="tt-RU" dirty="0"/>
              <a:t>13 ел дәвамында Иваново шәһәрендә татар телен укытам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89922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0252" y="4003183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6930" y="4153437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37183" y="150255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005070" y="-112295"/>
            <a:ext cx="6482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Беренче</a:t>
            </a:r>
            <a:r>
              <a:rPr lang="ru-RU" sz="3600" b="1" u="sng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тур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035428" y="364655"/>
            <a:ext cx="414902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err="1">
                <a:ln w="1905"/>
                <a:solidFill>
                  <a:srgbClr val="F6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Җавап: </a:t>
            </a:r>
            <a:r>
              <a:rPr lang="ru-RU" sz="4800" b="1" dirty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Казань</a:t>
            </a:r>
          </a:p>
        </p:txBody>
      </p:sp>
      <p:pic>
        <p:nvPicPr>
          <p:cNvPr id="34818" name="Picture 2" descr="http://piligrim.optio.com.ru:8888/media/image/Russia/kazan/kazan.kreml.piligri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9744" y="1138380"/>
            <a:ext cx="8475259" cy="534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36663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0252" y="4003183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6930" y="4153437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37183" y="150255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005070" y="-112295"/>
            <a:ext cx="6482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Беренче</a:t>
            </a:r>
            <a:r>
              <a:rPr lang="ru-RU" sz="3600" b="1" u="sng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тур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005070" y="554221"/>
            <a:ext cx="64823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6"/>
                </a:solidFill>
              </a:rPr>
              <a:t>Игътибар, </a:t>
            </a:r>
            <a:r>
              <a:rPr lang="ru-RU" sz="3200" b="1" dirty="0" err="1">
                <a:solidFill>
                  <a:schemeClr val="accent6"/>
                </a:solidFill>
              </a:rPr>
              <a:t>сорау</a:t>
            </a:r>
            <a:r>
              <a:rPr lang="ru-RU" sz="3200" b="1" dirty="0">
                <a:solidFill>
                  <a:schemeClr val="accent6"/>
                </a:solidFill>
              </a:rPr>
              <a:t> №4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2527134"/>
            <a:ext cx="1219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/>
              <a:t>Каким алфавитом пользовались в татарской письменности до революции?</a:t>
            </a:r>
          </a:p>
        </p:txBody>
      </p:sp>
    </p:spTree>
    <p:extLst>
      <p:ext uri="{BB962C8B-B14F-4D97-AF65-F5344CB8AC3E}">
        <p14:creationId xmlns:p14="http://schemas.microsoft.com/office/powerpoint/2010/main" val="11882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0252" y="4003183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6930" y="4153437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37183" y="150255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005070" y="-112295"/>
            <a:ext cx="6482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Беренче</a:t>
            </a:r>
            <a:r>
              <a:rPr lang="ru-RU" sz="3600" b="1" u="sng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тур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800942" y="555724"/>
            <a:ext cx="49728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err="1">
                <a:ln w="1905"/>
                <a:solidFill>
                  <a:srgbClr val="F6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Җавап:</a:t>
            </a:r>
            <a:r>
              <a:rPr lang="en-US" sz="4800" b="1" dirty="0">
                <a:ln w="1905"/>
                <a:solidFill>
                  <a:srgbClr val="F6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4800" b="1" dirty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Арабским</a:t>
            </a:r>
          </a:p>
        </p:txBody>
      </p:sp>
      <p:sp>
        <p:nvSpPr>
          <p:cNvPr id="31746" name="AutoShape 2" descr="https://okovam.net/wp-content/uploads/2016/12/svyashhennye-knigi-religij-mira-Kora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748" name="AutoShape 4" descr="https://okovam.net/wp-content/uploads/2016/12/svyashhennye-knigi-religij-mira-Kora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750" name="AutoShape 6" descr="https://okovam.net/wp-content/uploads/2016/12/svyashhennye-knigi-religij-mira-Kora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752" name="AutoShape 8" descr="https://okovam.net/wp-content/uploads/2016/12/svyashhennye-knigi-religij-mira-Kora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754" name="AutoShape 10" descr="https://okovam.net/wp-content/uploads/2016/12/svyashhennye-knigi-religij-mira-Kora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756" name="AutoShape 12" descr="https://okovam.net/wp-content/uploads/2016/12/svyashhennye-knigi-religij-mira-Kora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 descr="svyashhennye-knigi-religij-mira-Koran.jpg"/>
          <p:cNvPicPr>
            <a:picLocks noChangeAspect="1"/>
          </p:cNvPicPr>
          <p:nvPr/>
        </p:nvPicPr>
        <p:blipFill>
          <a:blip r:embed="rId3" cstate="print"/>
          <a:srcRect b="22019"/>
          <a:stretch>
            <a:fillRect/>
          </a:stretch>
        </p:blipFill>
        <p:spPr>
          <a:xfrm>
            <a:off x="1551295" y="1378424"/>
            <a:ext cx="8610676" cy="5036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36663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0252" y="4003183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6930" y="4153437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37183" y="150255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005070" y="-112295"/>
            <a:ext cx="6482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Беренче</a:t>
            </a:r>
            <a:r>
              <a:rPr lang="ru-RU" sz="3600" b="1" u="sng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тур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005070" y="554221"/>
            <a:ext cx="64823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6"/>
                </a:solidFill>
              </a:rPr>
              <a:t>Игътибар, </a:t>
            </a:r>
            <a:r>
              <a:rPr lang="ru-RU" sz="3200" b="1" dirty="0" err="1">
                <a:solidFill>
                  <a:schemeClr val="accent6"/>
                </a:solidFill>
              </a:rPr>
              <a:t>сорау</a:t>
            </a:r>
            <a:r>
              <a:rPr lang="ru-RU" sz="3200" b="1" dirty="0">
                <a:solidFill>
                  <a:schemeClr val="accent6"/>
                </a:solidFill>
              </a:rPr>
              <a:t> №5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0" y="2529297"/>
            <a:ext cx="1219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0000"/>
                </a:solidFill>
              </a:rPr>
              <a:t>Назовите блюдо из теста в виде блина, начинка которого – картофельное пюре.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1385876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0252" y="4003183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6930" y="4153437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37183" y="150255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005070" y="-112295"/>
            <a:ext cx="6482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Беренче</a:t>
            </a:r>
            <a:r>
              <a:rPr lang="ru-RU" sz="3600" b="1" u="sng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тур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752541" y="487485"/>
            <a:ext cx="512031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err="1">
                <a:ln w="1905"/>
                <a:solidFill>
                  <a:srgbClr val="F6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Җавап: </a:t>
            </a:r>
            <a:r>
              <a:rPr lang="ru-RU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Кыстыбый</a:t>
            </a:r>
            <a:endParaRPr lang="ru-RU" sz="4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ru-RU" sz="4800" b="1" dirty="0">
              <a:ln w="1905"/>
              <a:solidFill>
                <a:srgbClr val="F6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2770" name="AutoShape 2" descr="https://img-fotki.yandex.ru/get/120725/31125911.50/0_11a781_4975ddc6_ori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72" name="AutoShape 4" descr="https://img-fotki.yandex.ru/get/120725/31125911.50/0_11a781_4975ddc6_ori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74" name="AutoShape 6" descr="https://img-fotki.yandex.ru/get/120725/31125911.50/0_11a781_4975ddc6_ori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76" name="AutoShape 8" descr="https://img-fotki.yandex.ru/get/120725/31125911.50/0_11a781_4975ddc6_ori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78" name="AutoShape 10" descr="https://img-fotki.yandex.ru/get/120725/31125911.50/0_11a781_4975ddc6_ori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80" name="AutoShape 12" descr="https://img-fotki.yandex.ru/get/120725/31125911.50/0_11a781_4975ddc6_ori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82" name="AutoShape 14" descr="https://img-fotki.yandex.ru/get/120725/31125911.50/0_11a781_4975ddc6_ori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Рисунок 14" descr="r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20265" y="1241946"/>
            <a:ext cx="7005621" cy="5117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36663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0252" y="4003183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6930" y="4153437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37183" y="150255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0" y="3005072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/>
              <a:t>Какой город  славится часовым заводом?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89230" y="0"/>
            <a:ext cx="6482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Беренче</a:t>
            </a:r>
            <a:r>
              <a:rPr lang="ru-RU" sz="3600" b="1" u="sng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тур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157471" y="597439"/>
            <a:ext cx="64823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6"/>
                </a:solidFill>
              </a:rPr>
              <a:t>Игътибар, </a:t>
            </a:r>
            <a:r>
              <a:rPr lang="ru-RU" sz="3200" b="1" dirty="0" err="1">
                <a:solidFill>
                  <a:schemeClr val="accent6"/>
                </a:solidFill>
              </a:rPr>
              <a:t>сорау</a:t>
            </a:r>
            <a:r>
              <a:rPr lang="ru-RU" sz="3200" b="1" dirty="0">
                <a:solidFill>
                  <a:schemeClr val="accent6"/>
                </a:solidFill>
              </a:rPr>
              <a:t> №</a:t>
            </a:r>
            <a:r>
              <a:rPr lang="en-US" sz="3200" b="1" dirty="0">
                <a:solidFill>
                  <a:schemeClr val="accent6"/>
                </a:solidFill>
              </a:rPr>
              <a:t>6</a:t>
            </a:r>
            <a:endParaRPr lang="ru-RU" sz="32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04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0252" y="4003183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6930" y="4153437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37183" y="150255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005070" y="-112295"/>
            <a:ext cx="6482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Беренче</a:t>
            </a:r>
            <a:r>
              <a:rPr lang="ru-RU" sz="3600" b="1" u="sng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тур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743844" y="555724"/>
            <a:ext cx="50870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err="1">
                <a:ln w="1905"/>
                <a:solidFill>
                  <a:srgbClr val="F6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Җавап: </a:t>
            </a:r>
            <a:r>
              <a:rPr lang="ru-RU" sz="4800" b="1" dirty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Чистополь</a:t>
            </a:r>
          </a:p>
        </p:txBody>
      </p:sp>
      <p:pic>
        <p:nvPicPr>
          <p:cNvPr id="33794" name="Picture 2" descr="http://1040.prj.site001.ru/__archive__/translate/src/img/img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984" y="2060812"/>
            <a:ext cx="2818500" cy="2818500"/>
          </a:xfrm>
          <a:prstGeom prst="rect">
            <a:avLst/>
          </a:prstGeom>
          <a:noFill/>
        </p:spPr>
      </p:pic>
      <p:pic>
        <p:nvPicPr>
          <p:cNvPr id="33800" name="Picture 8" descr="https://cs540106.userapi.com/c836135/v836135925/3400d/gKw4m2_IUw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8214" y="1583140"/>
            <a:ext cx="6787058" cy="45070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36663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0252" y="4003183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6930" y="4153437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37183" y="150255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0" y="3005072"/>
            <a:ext cx="12192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/>
              <a:t>Как называется мусульманское духовное заведение?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89230" y="0"/>
            <a:ext cx="6482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Беренче</a:t>
            </a:r>
            <a:r>
              <a:rPr lang="ru-RU" sz="3600" b="1" u="sng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тур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157471" y="597439"/>
            <a:ext cx="64823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6"/>
                </a:solidFill>
              </a:rPr>
              <a:t>Игътибар, </a:t>
            </a:r>
            <a:r>
              <a:rPr lang="ru-RU" sz="3200" b="1" dirty="0" err="1">
                <a:solidFill>
                  <a:schemeClr val="accent6"/>
                </a:solidFill>
              </a:rPr>
              <a:t>сорау</a:t>
            </a:r>
            <a:r>
              <a:rPr lang="ru-RU" sz="3200" b="1" dirty="0">
                <a:solidFill>
                  <a:schemeClr val="accent6"/>
                </a:solidFill>
              </a:rPr>
              <a:t> №7</a:t>
            </a:r>
          </a:p>
        </p:txBody>
      </p:sp>
    </p:spTree>
    <p:extLst>
      <p:ext uri="{BB962C8B-B14F-4D97-AF65-F5344CB8AC3E}">
        <p14:creationId xmlns:p14="http://schemas.microsoft.com/office/powerpoint/2010/main" val="44404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0252" y="4003183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6930" y="4153437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37183" y="150255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005070" y="-112295"/>
            <a:ext cx="6482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Беренче</a:t>
            </a:r>
            <a:r>
              <a:rPr lang="ru-RU" sz="3600" b="1" u="sng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тур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938353" y="555724"/>
            <a:ext cx="46980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err="1">
                <a:ln w="1905"/>
                <a:solidFill>
                  <a:srgbClr val="F6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Җавап: </a:t>
            </a:r>
            <a:r>
              <a:rPr lang="ru-RU" sz="4800" b="1" dirty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Медресе</a:t>
            </a:r>
          </a:p>
        </p:txBody>
      </p:sp>
      <p:pic>
        <p:nvPicPr>
          <p:cNvPr id="39938" name="Picture 2" descr="https://gdb.rferl.org/410EB303-7003-4EF3-A61F-C1552DE4B4EC_cx2_cy0_cw96_mw1024_mh1024_s.jpg"/>
          <p:cNvPicPr>
            <a:picLocks noChangeAspect="1" noChangeArrowheads="1"/>
          </p:cNvPicPr>
          <p:nvPr/>
        </p:nvPicPr>
        <p:blipFill>
          <a:blip r:embed="rId3" cstate="print"/>
          <a:srcRect r="21031"/>
          <a:stretch>
            <a:fillRect/>
          </a:stretch>
        </p:blipFill>
        <p:spPr bwMode="auto">
          <a:xfrm>
            <a:off x="578656" y="1442066"/>
            <a:ext cx="6927613" cy="474345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7465325" y="2167678"/>
            <a:ext cx="42990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Казанское Высшее Мусульманское Медресе </a:t>
            </a:r>
            <a:r>
              <a:rPr lang="ru-RU" sz="2400" b="1" dirty="0" err="1"/>
              <a:t>Мухаммадия</a:t>
            </a:r>
            <a:r>
              <a:rPr lang="ru-RU" sz="2400" dirty="0"/>
              <a:t> (</a:t>
            </a:r>
            <a:r>
              <a:rPr lang="ru-RU" sz="2400" i="1" dirty="0" err="1"/>
              <a:t>Мөхәммәдия</a:t>
            </a:r>
            <a:r>
              <a:rPr lang="ru-RU" sz="2400" dirty="0"/>
              <a:t>) </a:t>
            </a:r>
          </a:p>
          <a:p>
            <a:pPr algn="ctr"/>
            <a:r>
              <a:rPr lang="ru-RU" sz="2400" dirty="0"/>
              <a:t> Является объектом культурного наследия республиканского значения.</a:t>
            </a:r>
          </a:p>
        </p:txBody>
      </p:sp>
    </p:spTree>
    <p:extLst>
      <p:ext uri="{BB962C8B-B14F-4D97-AF65-F5344CB8AC3E}">
        <p14:creationId xmlns:p14="http://schemas.microsoft.com/office/powerpoint/2010/main" val="17936663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0252" y="4003183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6930" y="4153437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37183" y="150255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0" y="3005072"/>
            <a:ext cx="12192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/>
              <a:t>Назовите имя главного героя «</a:t>
            </a:r>
            <a:r>
              <a:rPr lang="ru-RU" sz="4400" b="1" dirty="0" err="1"/>
              <a:t>Шурале</a:t>
            </a:r>
            <a:r>
              <a:rPr lang="ru-RU" sz="4400" b="1" dirty="0"/>
              <a:t>»</a:t>
            </a:r>
          </a:p>
          <a:p>
            <a:pPr algn="ctr"/>
            <a:endParaRPr lang="ru-RU" sz="40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089230" y="0"/>
            <a:ext cx="6482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Беренче</a:t>
            </a:r>
            <a:r>
              <a:rPr lang="ru-RU" sz="3600" b="1" u="sng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тур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157471" y="597439"/>
            <a:ext cx="64823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6"/>
                </a:solidFill>
              </a:rPr>
              <a:t>Игътибар, </a:t>
            </a:r>
            <a:r>
              <a:rPr lang="ru-RU" sz="3200" b="1" dirty="0" err="1">
                <a:solidFill>
                  <a:schemeClr val="accent6"/>
                </a:solidFill>
              </a:rPr>
              <a:t>сорау</a:t>
            </a:r>
            <a:r>
              <a:rPr lang="ru-RU" sz="3200" b="1" dirty="0">
                <a:solidFill>
                  <a:schemeClr val="accent6"/>
                </a:solidFill>
              </a:rPr>
              <a:t> №8</a:t>
            </a:r>
          </a:p>
        </p:txBody>
      </p:sp>
    </p:spTree>
    <p:extLst>
      <p:ext uri="{BB962C8B-B14F-4D97-AF65-F5344CB8AC3E}">
        <p14:creationId xmlns:p14="http://schemas.microsoft.com/office/powerpoint/2010/main" val="44404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62128" y="3989052"/>
            <a:ext cx="3031074" cy="270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37183" y="150255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6930" y="4153437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81FED7-2D46-48DB-9479-1BACFB2FD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05" y="617517"/>
            <a:ext cx="2922072" cy="3896096"/>
          </a:xfrm>
          <a:prstGeom prst="rect">
            <a:avLst/>
          </a:prstGeom>
        </p:spPr>
      </p:pic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03701AB4-E5C0-49FC-99B3-9335E0FF68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3775" y="190005"/>
            <a:ext cx="4569325" cy="3550722"/>
          </a:xfrm>
        </p:spPr>
        <p:txBody>
          <a:bodyPr>
            <a:normAutofit/>
          </a:bodyPr>
          <a:lstStyle/>
          <a:p>
            <a:r>
              <a:rPr lang="ru-RU" sz="2000" b="1" i="1" dirty="0"/>
              <a:t>Шакирова Гульнара </a:t>
            </a:r>
            <a:r>
              <a:rPr lang="ru-RU" sz="2000" b="1" i="1" dirty="0" err="1"/>
              <a:t>Илгизовна</a:t>
            </a:r>
            <a:br>
              <a:rPr lang="ru-RU" sz="2000" dirty="0"/>
            </a:br>
            <a:r>
              <a:rPr lang="en-US" sz="2000" b="1" i="1" dirty="0" err="1"/>
              <a:t>Shakirova</a:t>
            </a:r>
            <a:r>
              <a:rPr lang="en-US" sz="2000" b="1" i="1" dirty="0"/>
              <a:t> Gulnara </a:t>
            </a:r>
            <a:r>
              <a:rPr lang="en-US" sz="2000" b="1" i="1" dirty="0" err="1"/>
              <a:t>Ilgizovna</a:t>
            </a:r>
            <a:br>
              <a:rPr lang="ru-RU" sz="2000" dirty="0"/>
            </a:br>
            <a:r>
              <a:rPr lang="ru-RU" sz="2000" dirty="0"/>
              <a:t>Преподаватель Кафедры практического русского языка, Ивановский государственный университет, </a:t>
            </a:r>
            <a:r>
              <a:rPr lang="ru-RU" sz="2000" dirty="0" err="1"/>
              <a:t>г.Иваново</a:t>
            </a:r>
            <a:br>
              <a:rPr lang="ru-RU" sz="2000" dirty="0"/>
            </a:br>
            <a:br>
              <a:rPr lang="ru-RU" sz="2000" dirty="0"/>
            </a:br>
            <a:br>
              <a:rPr lang="ru-RU" sz="2000" dirty="0"/>
            </a:br>
            <a:r>
              <a:rPr lang="en-US" sz="2000" dirty="0"/>
              <a:t>Lecturer of the Department of practical Russian language, Ivanovo state University, Ivanovo, Russia, </a:t>
            </a:r>
            <a:endParaRPr lang="ru-RU" sz="2000" dirty="0"/>
          </a:p>
        </p:txBody>
      </p:sp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03B45F29-1038-4FC0-BF7A-C920077A717D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100" y="604838"/>
            <a:ext cx="3898900" cy="5700712"/>
          </a:xfrm>
        </p:spPr>
      </p:pic>
      <p:pic>
        <p:nvPicPr>
          <p:cNvPr id="17" name="Объект 16">
            <a:extLst>
              <a:ext uri="{FF2B5EF4-FFF2-40B4-BE49-F238E27FC236}">
                <a16:creationId xmlns:a16="http://schemas.microsoft.com/office/drawing/2014/main" id="{B112DBDC-BA7D-4972-9251-4540AB212BDF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777" y="3740727"/>
            <a:ext cx="4630738" cy="3030537"/>
          </a:xfrm>
        </p:spPr>
      </p:pic>
    </p:spTree>
    <p:extLst>
      <p:ext uri="{BB962C8B-B14F-4D97-AF65-F5344CB8AC3E}">
        <p14:creationId xmlns:p14="http://schemas.microsoft.com/office/powerpoint/2010/main" val="30516458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0252" y="4003183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6930" y="4153437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37183" y="150255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2" name="Picture 2" descr="http://kzndeti.ru/userfiles/images/image-08-2015/maxresdefault.jpg"/>
          <p:cNvPicPr>
            <a:picLocks noChangeAspect="1" noChangeArrowheads="1"/>
          </p:cNvPicPr>
          <p:nvPr/>
        </p:nvPicPr>
        <p:blipFill>
          <a:blip r:embed="rId3" cstate="print"/>
          <a:srcRect l="13030" t="7438" r="13751" b="10990"/>
          <a:stretch>
            <a:fillRect/>
          </a:stretch>
        </p:blipFill>
        <p:spPr bwMode="auto">
          <a:xfrm>
            <a:off x="2306471" y="1324198"/>
            <a:ext cx="7970293" cy="4994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3005070" y="-112295"/>
            <a:ext cx="6482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Беренче</a:t>
            </a:r>
            <a:r>
              <a:rPr lang="ru-RU" sz="3600" b="1" u="sng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тур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384691" y="555724"/>
            <a:ext cx="38053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err="1">
                <a:ln w="1905"/>
                <a:solidFill>
                  <a:srgbClr val="F6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Җавап:</a:t>
            </a:r>
            <a:r>
              <a:rPr lang="ru-RU" sz="4800" b="1" dirty="0" err="1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Батыр</a:t>
            </a:r>
            <a:endParaRPr lang="ru-RU" sz="4800" b="1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36663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0252" y="4003183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6930" y="4153437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37183" y="150255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0" y="2336332"/>
            <a:ext cx="1219200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/>
              <a:t>Назовите пирог с начинкой из картофеля и мяса?</a:t>
            </a:r>
          </a:p>
          <a:p>
            <a:pPr algn="ctr"/>
            <a:endParaRPr lang="ru-RU" sz="40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089230" y="0"/>
            <a:ext cx="6482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Беренче</a:t>
            </a:r>
            <a:r>
              <a:rPr lang="ru-RU" sz="3600" b="1" u="sng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тур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157471" y="597439"/>
            <a:ext cx="64823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6"/>
                </a:solidFill>
              </a:rPr>
              <a:t>Игътибар, </a:t>
            </a:r>
            <a:r>
              <a:rPr lang="ru-RU" sz="3200" b="1" dirty="0" err="1">
                <a:solidFill>
                  <a:schemeClr val="accent6"/>
                </a:solidFill>
              </a:rPr>
              <a:t>сорау</a:t>
            </a:r>
            <a:r>
              <a:rPr lang="ru-RU" sz="3200" b="1" dirty="0">
                <a:solidFill>
                  <a:schemeClr val="accent6"/>
                </a:solidFill>
              </a:rPr>
              <a:t> №9</a:t>
            </a:r>
          </a:p>
        </p:txBody>
      </p:sp>
    </p:spTree>
    <p:extLst>
      <p:ext uri="{BB962C8B-B14F-4D97-AF65-F5344CB8AC3E}">
        <p14:creationId xmlns:p14="http://schemas.microsoft.com/office/powerpoint/2010/main" val="44404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0252" y="4003183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6930" y="4153437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37183" y="150255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005070" y="-112295"/>
            <a:ext cx="6482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Беренче</a:t>
            </a:r>
            <a:r>
              <a:rPr lang="ru-RU" sz="3600" b="1" u="sng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тур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266614" y="555724"/>
            <a:ext cx="40414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err="1">
                <a:ln w="1905"/>
                <a:solidFill>
                  <a:srgbClr val="F6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Җавап:</a:t>
            </a:r>
            <a:r>
              <a:rPr lang="ru-RU" sz="4800" b="1" dirty="0" err="1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Балеш</a:t>
            </a:r>
            <a:endParaRPr lang="ru-RU" sz="4800" b="1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3010" name="Picture 2" descr="http://storage.azh.kz/archive/5830/40/f5/9e4fd9/c9/49/8b4/59b/photos/2384975618.jpg/fu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7581" y="1371600"/>
            <a:ext cx="5999565" cy="4748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36663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0252" y="4003183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6930" y="4153437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37183" y="150255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91069" y="2254445"/>
            <a:ext cx="1219200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/>
              <a:t>Кто такой </a:t>
            </a:r>
            <a:r>
              <a:rPr lang="ru-RU" sz="5400" b="1" dirty="0" err="1"/>
              <a:t>Муса</a:t>
            </a:r>
            <a:r>
              <a:rPr lang="ru-RU" sz="5400" b="1" dirty="0"/>
              <a:t> </a:t>
            </a:r>
            <a:r>
              <a:rPr lang="ru-RU" sz="5400" b="1" dirty="0" err="1"/>
              <a:t>Джалиль</a:t>
            </a:r>
            <a:r>
              <a:rPr lang="ru-RU" sz="5400" b="1" dirty="0"/>
              <a:t>?</a:t>
            </a:r>
          </a:p>
          <a:p>
            <a:pPr algn="ctr"/>
            <a:endParaRPr lang="ru-RU" sz="40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089230" y="0"/>
            <a:ext cx="6482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Беренче</a:t>
            </a:r>
            <a:r>
              <a:rPr lang="ru-RU" sz="3600" b="1" u="sng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тур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157471" y="597439"/>
            <a:ext cx="64823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6"/>
                </a:solidFill>
              </a:rPr>
              <a:t>Игътибар, </a:t>
            </a:r>
            <a:r>
              <a:rPr lang="ru-RU" sz="3200" b="1" dirty="0" err="1">
                <a:solidFill>
                  <a:schemeClr val="accent6"/>
                </a:solidFill>
              </a:rPr>
              <a:t>сорау</a:t>
            </a:r>
            <a:r>
              <a:rPr lang="ru-RU" sz="3200" b="1" dirty="0">
                <a:solidFill>
                  <a:schemeClr val="accent6"/>
                </a:solidFill>
              </a:rPr>
              <a:t> №10</a:t>
            </a:r>
          </a:p>
        </p:txBody>
      </p:sp>
    </p:spTree>
    <p:extLst>
      <p:ext uri="{BB962C8B-B14F-4D97-AF65-F5344CB8AC3E}">
        <p14:creationId xmlns:p14="http://schemas.microsoft.com/office/powerpoint/2010/main" val="44404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0252" y="4003183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6930" y="4153437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37183" y="150255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005070" y="-112295"/>
            <a:ext cx="6482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Беренче</a:t>
            </a:r>
            <a:r>
              <a:rPr lang="ru-RU" sz="3600" b="1" u="sng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тур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493727" y="2684775"/>
            <a:ext cx="35178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err="1">
                <a:ln w="1905"/>
                <a:solidFill>
                  <a:srgbClr val="F6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Җавап: </a:t>
            </a:r>
            <a:r>
              <a:rPr lang="ru-RU" sz="4800" b="1" dirty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Поэт</a:t>
            </a:r>
          </a:p>
        </p:txBody>
      </p:sp>
      <p:pic>
        <p:nvPicPr>
          <p:cNvPr id="45058" name="Picture 2" descr="http://bemuz.ru/uploads/images/o/d/i/odinokij_ljotchik_vlubljonnij_i_korova_viktor_dzhalilov_musa_dzhali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0854" y="843318"/>
            <a:ext cx="4025837" cy="5434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36663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0252" y="4003183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6930" y="4153437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37183" y="150255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0" y="3005072"/>
            <a:ext cx="1219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/>
              <a:t>В мире существуют падающие башни. Какая башня Казанского Кремля падающая?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89230" y="0"/>
            <a:ext cx="6482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Беренче</a:t>
            </a:r>
            <a:r>
              <a:rPr lang="ru-RU" sz="3600" b="1" u="sng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тур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157471" y="597439"/>
            <a:ext cx="64823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6"/>
                </a:solidFill>
              </a:rPr>
              <a:t>Игътибар, </a:t>
            </a:r>
            <a:r>
              <a:rPr lang="ru-RU" sz="3200" b="1" dirty="0" err="1">
                <a:solidFill>
                  <a:schemeClr val="accent6"/>
                </a:solidFill>
              </a:rPr>
              <a:t>сорау</a:t>
            </a:r>
            <a:r>
              <a:rPr lang="ru-RU" sz="3200" b="1" dirty="0">
                <a:solidFill>
                  <a:schemeClr val="accent6"/>
                </a:solidFill>
              </a:rPr>
              <a:t> №11</a:t>
            </a:r>
          </a:p>
        </p:txBody>
      </p:sp>
    </p:spTree>
    <p:extLst>
      <p:ext uri="{BB962C8B-B14F-4D97-AF65-F5344CB8AC3E}">
        <p14:creationId xmlns:p14="http://schemas.microsoft.com/office/powerpoint/2010/main" val="44404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0252" y="4003183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6930" y="4153437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37183" y="150255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005070" y="-112295"/>
            <a:ext cx="6482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Беренче</a:t>
            </a:r>
            <a:r>
              <a:rPr lang="ru-RU" sz="3600" b="1" u="sng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тур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728006" y="405599"/>
            <a:ext cx="511871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err="1">
                <a:ln w="1905"/>
                <a:solidFill>
                  <a:srgbClr val="F6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Җавап:</a:t>
            </a:r>
            <a:r>
              <a:rPr lang="ru-RU" sz="4800" b="1" dirty="0" err="1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Сююмбике</a:t>
            </a:r>
            <a:endParaRPr lang="ru-RU" sz="4800" b="1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4034" name="Picture 2" descr="http://vo-vremya.ru/wp-content/uploads/2013/07/3-otziv-o-kazani-suumbik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4499" y="1174380"/>
            <a:ext cx="7091388" cy="5318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36663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0252" y="4003183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6930" y="4153437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37183" y="150255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0" y="3005072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/>
              <a:t>В каком году Казань отмечала свое 1000-летие?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89230" y="0"/>
            <a:ext cx="6482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Беренче</a:t>
            </a:r>
            <a:r>
              <a:rPr lang="ru-RU" sz="3600" b="1" u="sng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тур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157471" y="597439"/>
            <a:ext cx="64823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6"/>
                </a:solidFill>
              </a:rPr>
              <a:t>Игътибар, </a:t>
            </a:r>
            <a:r>
              <a:rPr lang="ru-RU" sz="3200" b="1" dirty="0" err="1">
                <a:solidFill>
                  <a:schemeClr val="accent6"/>
                </a:solidFill>
              </a:rPr>
              <a:t>сорау</a:t>
            </a:r>
            <a:r>
              <a:rPr lang="ru-RU" sz="3200" b="1" dirty="0">
                <a:solidFill>
                  <a:schemeClr val="accent6"/>
                </a:solidFill>
              </a:rPr>
              <a:t> №13</a:t>
            </a:r>
          </a:p>
        </p:txBody>
      </p:sp>
    </p:spTree>
    <p:extLst>
      <p:ext uri="{BB962C8B-B14F-4D97-AF65-F5344CB8AC3E}">
        <p14:creationId xmlns:p14="http://schemas.microsoft.com/office/powerpoint/2010/main" val="44404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0252" y="4003183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6930" y="4153437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37183" y="150255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005070" y="-112295"/>
            <a:ext cx="6482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Беренче</a:t>
            </a:r>
            <a:r>
              <a:rPr lang="ru-RU" sz="3600" b="1" u="sng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тур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515881" y="555724"/>
            <a:ext cx="35429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err="1">
                <a:ln w="1905"/>
                <a:solidFill>
                  <a:srgbClr val="F6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Җавап: </a:t>
            </a:r>
            <a:r>
              <a:rPr lang="ru-RU" sz="4800" b="1" dirty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2005</a:t>
            </a:r>
          </a:p>
        </p:txBody>
      </p:sp>
      <p:pic>
        <p:nvPicPr>
          <p:cNvPr id="47106" name="Picture 2" descr="http://img-d.photosight.ru/85c/6046753_xlarge.jpg"/>
          <p:cNvPicPr>
            <a:picLocks noChangeAspect="1" noChangeArrowheads="1"/>
          </p:cNvPicPr>
          <p:nvPr/>
        </p:nvPicPr>
        <p:blipFill>
          <a:blip r:embed="rId3" cstate="print"/>
          <a:srcRect t="2445" r="615"/>
          <a:stretch>
            <a:fillRect/>
          </a:stretch>
        </p:blipFill>
        <p:spPr bwMode="auto">
          <a:xfrm>
            <a:off x="2226245" y="1460310"/>
            <a:ext cx="7682030" cy="5036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36663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0252" y="4003183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6930" y="4153437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37183" y="150255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0" y="1094386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/>
              <a:t>Какой национально-культурный центр, открытый в честь 1000- </a:t>
            </a:r>
            <a:r>
              <a:rPr lang="ru-RU" sz="3600" b="1" dirty="0" err="1"/>
              <a:t>летия</a:t>
            </a:r>
            <a:r>
              <a:rPr lang="ru-RU" sz="3600" b="1" dirty="0"/>
              <a:t> Казани, изображенный на экране?  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89230" y="0"/>
            <a:ext cx="6482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Беренче</a:t>
            </a:r>
            <a:r>
              <a:rPr lang="ru-RU" sz="3600" b="1" u="sng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тур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157471" y="597439"/>
            <a:ext cx="64823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6"/>
                </a:solidFill>
              </a:rPr>
              <a:t>Игътибар, </a:t>
            </a:r>
            <a:r>
              <a:rPr lang="ru-RU" sz="3200" b="1" dirty="0" err="1">
                <a:solidFill>
                  <a:schemeClr val="accent6"/>
                </a:solidFill>
              </a:rPr>
              <a:t>сорау</a:t>
            </a:r>
            <a:r>
              <a:rPr lang="ru-RU" sz="3200" b="1" dirty="0">
                <a:solidFill>
                  <a:schemeClr val="accent6"/>
                </a:solidFill>
              </a:rPr>
              <a:t> №13</a:t>
            </a:r>
          </a:p>
        </p:txBody>
      </p:sp>
      <p:pic>
        <p:nvPicPr>
          <p:cNvPr id="48130" name="Picture 2" descr="http://www.bulatovgroup.ru/upload/medialibrary/0a0/0a0804b299edba0b18811949be11cec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2825" y="2122307"/>
            <a:ext cx="7110482" cy="4735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404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62128" y="3989052"/>
            <a:ext cx="3031074" cy="270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37183" y="150255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6930" y="4153437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FC43D9D-A2BC-4D4C-9752-336C5A1A79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695" y="-48491"/>
            <a:ext cx="6469207" cy="66675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56691A9-F585-4DCB-9407-8CC25EAD87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98" y="1192622"/>
            <a:ext cx="4830682" cy="362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2036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0252" y="4003183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6930" y="4153437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37183" y="150255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005070" y="-112295"/>
            <a:ext cx="6482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Беренче</a:t>
            </a:r>
            <a:r>
              <a:rPr lang="ru-RU" sz="3600" b="1" u="sng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тур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210781" y="555724"/>
            <a:ext cx="21531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err="1">
                <a:ln w="1905"/>
                <a:solidFill>
                  <a:srgbClr val="F6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Җавап:</a:t>
            </a:r>
            <a:endParaRPr lang="ru-RU" sz="4800" b="1" dirty="0">
              <a:ln w="1905"/>
              <a:solidFill>
                <a:srgbClr val="F6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0178" name="Picture 2" descr="https://cs540106.userapi.com/c836135/v836135925/33025/AYWxiDqkhdY.jpg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</a:blip>
          <a:srcRect/>
          <a:stretch>
            <a:fillRect/>
          </a:stretch>
        </p:blipFill>
        <p:spPr bwMode="auto">
          <a:xfrm>
            <a:off x="2762298" y="1146412"/>
            <a:ext cx="6611483" cy="5711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36663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0252" y="4003183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6930" y="4153437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37183" y="150255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00251" y="1026147"/>
            <a:ext cx="114368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/>
              <a:t>Одна из самых известных улиц, расположенная в историческом центре Казани?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89230" y="0"/>
            <a:ext cx="6482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Беренче</a:t>
            </a:r>
            <a:r>
              <a:rPr lang="ru-RU" sz="3600" b="1" u="sng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тур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157471" y="597439"/>
            <a:ext cx="64823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6"/>
                </a:solidFill>
              </a:rPr>
              <a:t>Игътибар, </a:t>
            </a:r>
            <a:r>
              <a:rPr lang="ru-RU" sz="3200" b="1" dirty="0" err="1">
                <a:solidFill>
                  <a:schemeClr val="accent6"/>
                </a:solidFill>
              </a:rPr>
              <a:t>сорау</a:t>
            </a:r>
            <a:r>
              <a:rPr lang="ru-RU" sz="3200" b="1" dirty="0">
                <a:solidFill>
                  <a:schemeClr val="accent6"/>
                </a:solidFill>
              </a:rPr>
              <a:t> №14</a:t>
            </a:r>
          </a:p>
        </p:txBody>
      </p:sp>
      <p:pic>
        <p:nvPicPr>
          <p:cNvPr id="52226" name="Picture 2" descr="http://www.atorus.ru/public/ator/data/image/Presentation/Multitour/3162/3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4309" y="2010638"/>
            <a:ext cx="7376419" cy="4847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404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0252" y="4003183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6930" y="4153437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37183" y="150255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005070" y="-112295"/>
            <a:ext cx="6482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Беренче</a:t>
            </a:r>
            <a:r>
              <a:rPr lang="ru-RU" sz="3600" b="1" u="sng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тур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985737" y="555724"/>
            <a:ext cx="46032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err="1">
                <a:ln w="1905"/>
                <a:solidFill>
                  <a:srgbClr val="F6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Җавап:</a:t>
            </a:r>
            <a:r>
              <a:rPr lang="en-US" sz="4800" b="1" dirty="0">
                <a:ln w="1905"/>
                <a:solidFill>
                  <a:srgbClr val="F6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4800" b="1" dirty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Баумана</a:t>
            </a:r>
          </a:p>
        </p:txBody>
      </p:sp>
      <p:sp>
        <p:nvSpPr>
          <p:cNvPr id="49154" name="AutoShape 2" descr="https://www.personalguide.ru/dir_images/photo_file_39219_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9156" name="AutoShape 4" descr="https://www.personalguide.ru/dir_images/photo_file_39219_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9158" name="AutoShape 6" descr="https://www.personalguide.ru/dir_images/photo_file_39219_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9160" name="AutoShape 8" descr="https://www.personalguide.ru/dir_images/photo_file_39219_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 descr="photo_file_39219_l.jpg"/>
          <p:cNvPicPr>
            <a:picLocks noChangeAspect="1"/>
          </p:cNvPicPr>
          <p:nvPr/>
        </p:nvPicPr>
        <p:blipFill>
          <a:blip r:embed="rId3" cstate="print"/>
          <a:srcRect b="5225"/>
          <a:stretch>
            <a:fillRect/>
          </a:stretch>
        </p:blipFill>
        <p:spPr>
          <a:xfrm>
            <a:off x="1825956" y="1242325"/>
            <a:ext cx="8423512" cy="532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36663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0252" y="4003183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6930" y="4153437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37183" y="150255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0" y="1367341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/>
              <a:t>Чей портрет изображен на экране?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89230" y="0"/>
            <a:ext cx="6482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Беренче</a:t>
            </a:r>
            <a:r>
              <a:rPr lang="ru-RU" sz="3600" b="1" u="sng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тур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157471" y="597439"/>
            <a:ext cx="64823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6"/>
                </a:solidFill>
              </a:rPr>
              <a:t>Игътибар, </a:t>
            </a:r>
            <a:r>
              <a:rPr lang="ru-RU" sz="3200" b="1" dirty="0" err="1">
                <a:solidFill>
                  <a:schemeClr val="accent6"/>
                </a:solidFill>
              </a:rPr>
              <a:t>сорау</a:t>
            </a:r>
            <a:r>
              <a:rPr lang="ru-RU" sz="3200" b="1" dirty="0">
                <a:solidFill>
                  <a:schemeClr val="accent6"/>
                </a:solidFill>
              </a:rPr>
              <a:t> №15</a:t>
            </a:r>
          </a:p>
        </p:txBody>
      </p:sp>
      <p:pic>
        <p:nvPicPr>
          <p:cNvPr id="53250" name="Picture 2" descr="https://cs540106.userapi.com/c836135/v836135925/32ff8/GdNo4PpsNW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8523" y="2033518"/>
            <a:ext cx="6519883" cy="4329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404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0252" y="4003183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6930" y="4153437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37183" y="150255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005070" y="-112295"/>
            <a:ext cx="6482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Беренче</a:t>
            </a:r>
            <a:r>
              <a:rPr lang="ru-RU" sz="3600" b="1" u="sng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тур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924985" y="555724"/>
            <a:ext cx="87247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err="1">
                <a:ln w="1905"/>
                <a:solidFill>
                  <a:srgbClr val="F6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Җавап: </a:t>
            </a:r>
            <a:r>
              <a:rPr lang="ru-RU" sz="4800" b="1" dirty="0" err="1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Габдулла</a:t>
            </a:r>
            <a:r>
              <a:rPr lang="ru-RU" sz="4800" b="1" dirty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Тукай в </a:t>
            </a:r>
            <a:r>
              <a:rPr lang="ru-RU" sz="4800" b="1" dirty="0" err="1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дестве</a:t>
            </a:r>
            <a:endParaRPr lang="ru-RU" sz="4800" b="1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4274" name="Picture 2" descr="https://cs540106.userapi.com/c836135/v836135925/32ff8/GdNo4PpsNW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62297" y="1796387"/>
            <a:ext cx="6096000" cy="4048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36663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0252" y="4003183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6930" y="4153437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37183" y="150255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0" y="1135329"/>
            <a:ext cx="1219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/>
              <a:t>Поверх рубахи татары надевали жилет с коротким рукавом или без них. Как он назывался?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89230" y="0"/>
            <a:ext cx="6482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Беренче</a:t>
            </a:r>
            <a:r>
              <a:rPr lang="ru-RU" sz="3600" b="1" u="sng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тур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157471" y="597439"/>
            <a:ext cx="64823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6"/>
                </a:solidFill>
              </a:rPr>
              <a:t>Игътибар, </a:t>
            </a:r>
            <a:r>
              <a:rPr lang="ru-RU" sz="3200" b="1" dirty="0" err="1">
                <a:solidFill>
                  <a:schemeClr val="accent6"/>
                </a:solidFill>
              </a:rPr>
              <a:t>сорау</a:t>
            </a:r>
            <a:r>
              <a:rPr lang="ru-RU" sz="3200" b="1" dirty="0">
                <a:solidFill>
                  <a:schemeClr val="accent6"/>
                </a:solidFill>
              </a:rPr>
              <a:t> №16</a:t>
            </a:r>
          </a:p>
        </p:txBody>
      </p:sp>
      <p:pic>
        <p:nvPicPr>
          <p:cNvPr id="55298" name="Picture 2" descr="http://900igr.net/datai/prazdniki/Tatarskij-sabantuj/0014-014-Dlja-muzhchin-tozhe-gotovili-krasivye-natsionalnye-kostjumy.jpg"/>
          <p:cNvPicPr>
            <a:picLocks noChangeAspect="1" noChangeArrowheads="1"/>
          </p:cNvPicPr>
          <p:nvPr/>
        </p:nvPicPr>
        <p:blipFill>
          <a:blip r:embed="rId3" cstate="print"/>
          <a:srcRect t="32239" r="3310"/>
          <a:stretch>
            <a:fillRect/>
          </a:stretch>
        </p:blipFill>
        <p:spPr bwMode="auto">
          <a:xfrm>
            <a:off x="3649035" y="2197290"/>
            <a:ext cx="4444727" cy="46607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404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0252" y="4003183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6930" y="4153437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37183" y="150255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005070" y="-112295"/>
            <a:ext cx="6482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Беренче</a:t>
            </a:r>
            <a:r>
              <a:rPr lang="ru-RU" sz="3600" b="1" u="sng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тур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143568" y="555724"/>
            <a:ext cx="428758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err="1">
                <a:ln w="1905"/>
                <a:solidFill>
                  <a:srgbClr val="F6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Җавап: </a:t>
            </a:r>
            <a:r>
              <a:rPr lang="ru-RU" sz="4800" b="1" dirty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Камзол</a:t>
            </a:r>
          </a:p>
        </p:txBody>
      </p:sp>
      <p:pic>
        <p:nvPicPr>
          <p:cNvPr id="9" name="Picture 2" descr="http://900igr.net/datai/prazdniki/Tatarskij-sabantuj/0014-014-Dlja-muzhchin-tozhe-gotovili-krasivye-natsionalnye-kostjumy.jpg"/>
          <p:cNvPicPr>
            <a:picLocks noChangeAspect="1" noChangeArrowheads="1"/>
          </p:cNvPicPr>
          <p:nvPr/>
        </p:nvPicPr>
        <p:blipFill>
          <a:blip r:embed="rId3" cstate="print"/>
          <a:srcRect t="32239" r="3310"/>
          <a:stretch>
            <a:fillRect/>
          </a:stretch>
        </p:blipFill>
        <p:spPr bwMode="auto">
          <a:xfrm>
            <a:off x="3771865" y="1719618"/>
            <a:ext cx="4444727" cy="46607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36663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0252" y="4003183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6930" y="4153437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37183" y="150255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0" y="3005072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/>
              <a:t>Что является основой татарского орнамента? 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89230" y="0"/>
            <a:ext cx="6482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Беренче</a:t>
            </a:r>
            <a:r>
              <a:rPr lang="ru-RU" sz="3600" b="1" u="sng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тур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157471" y="597439"/>
            <a:ext cx="64823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6"/>
                </a:solidFill>
              </a:rPr>
              <a:t>Игътибар, </a:t>
            </a:r>
            <a:r>
              <a:rPr lang="ru-RU" sz="3200" b="1" dirty="0" err="1">
                <a:solidFill>
                  <a:schemeClr val="accent6"/>
                </a:solidFill>
              </a:rPr>
              <a:t>сорау</a:t>
            </a:r>
            <a:r>
              <a:rPr lang="ru-RU" sz="3200" b="1" dirty="0">
                <a:solidFill>
                  <a:schemeClr val="accent6"/>
                </a:solidFill>
              </a:rPr>
              <a:t> №17</a:t>
            </a:r>
          </a:p>
        </p:txBody>
      </p:sp>
    </p:spTree>
    <p:extLst>
      <p:ext uri="{BB962C8B-B14F-4D97-AF65-F5344CB8AC3E}">
        <p14:creationId xmlns:p14="http://schemas.microsoft.com/office/powerpoint/2010/main" val="44404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http://tatornament.ru/wp-content/uploads/2014/04/tatarskiy-ornamet_14_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3617" y="1869743"/>
            <a:ext cx="5507035" cy="4988257"/>
          </a:xfrm>
          <a:prstGeom prst="rect">
            <a:avLst/>
          </a:prstGeom>
          <a:noFill/>
        </p:spPr>
      </p:pic>
      <p:pic>
        <p:nvPicPr>
          <p:cNvPr id="4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0252" y="4003183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6930" y="4153437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37183" y="150255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005070" y="-112295"/>
            <a:ext cx="6482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Беренче</a:t>
            </a:r>
            <a:r>
              <a:rPr lang="ru-RU" sz="3600" b="1" u="sng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тур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555845" y="555724"/>
            <a:ext cx="102248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err="1">
                <a:ln w="1905"/>
                <a:solidFill>
                  <a:srgbClr val="F6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Җавап: </a:t>
            </a:r>
            <a:r>
              <a:rPr lang="ru-RU" sz="4800" b="1" dirty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Цветочно-растительные мотивы</a:t>
            </a:r>
          </a:p>
        </p:txBody>
      </p:sp>
    </p:spTree>
    <p:extLst>
      <p:ext uri="{BB962C8B-B14F-4D97-AF65-F5344CB8AC3E}">
        <p14:creationId xmlns:p14="http://schemas.microsoft.com/office/powerpoint/2010/main" val="17936663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0252" y="4003183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6930" y="4153437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37183" y="150255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0" y="3005072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/>
              <a:t>Сколько раз в сутки совершается намаз?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89230" y="0"/>
            <a:ext cx="6482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Беренче</a:t>
            </a:r>
            <a:r>
              <a:rPr lang="ru-RU" sz="3600" b="1" u="sng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тур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157471" y="597439"/>
            <a:ext cx="64823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6"/>
                </a:solidFill>
              </a:rPr>
              <a:t>Игътибар, </a:t>
            </a:r>
            <a:r>
              <a:rPr lang="ru-RU" sz="3200" b="1" dirty="0" err="1">
                <a:solidFill>
                  <a:schemeClr val="accent6"/>
                </a:solidFill>
              </a:rPr>
              <a:t>сорау</a:t>
            </a:r>
            <a:r>
              <a:rPr lang="ru-RU" sz="3200" b="1" dirty="0">
                <a:solidFill>
                  <a:schemeClr val="accent6"/>
                </a:solidFill>
              </a:rPr>
              <a:t> №18</a:t>
            </a:r>
          </a:p>
        </p:txBody>
      </p:sp>
    </p:spTree>
    <p:extLst>
      <p:ext uri="{BB962C8B-B14F-4D97-AF65-F5344CB8AC3E}">
        <p14:creationId xmlns:p14="http://schemas.microsoft.com/office/powerpoint/2010/main" val="44404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62128" y="3989052"/>
            <a:ext cx="3031074" cy="270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37183" y="150255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6930" y="4153437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836058-29DE-4E68-A34B-9794F335FF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691" y="193965"/>
            <a:ext cx="9254836" cy="648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378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0252" y="4003183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6930" y="4153437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37183" y="150255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005070" y="-112295"/>
            <a:ext cx="6482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Беренче</a:t>
            </a:r>
            <a:r>
              <a:rPr lang="ru-RU" sz="3600" b="1" u="sng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тур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915028" y="555724"/>
            <a:ext cx="274466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err="1">
                <a:ln w="1905"/>
                <a:solidFill>
                  <a:srgbClr val="F6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Җавап: </a:t>
            </a:r>
            <a:r>
              <a:rPr lang="ru-RU" sz="4800" b="1" dirty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5</a:t>
            </a:r>
            <a:r>
              <a:rPr lang="ru-RU" sz="4800" b="1" dirty="0">
                <a:ln w="1905"/>
                <a:solidFill>
                  <a:srgbClr val="F6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</p:txBody>
      </p:sp>
      <p:pic>
        <p:nvPicPr>
          <p:cNvPr id="70658" name="Picture 2" descr="http://derindusun.com/tr/wp-content/uploads/2012/04/Tehecc%C3%BCdGece-Namaz%C4%B1-%C4%B0le-%C4%B0lgili-Hadis-ve-Ayetl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61295" y="1310185"/>
            <a:ext cx="7501320" cy="5100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36663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0252" y="4003183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6930" y="4153437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37183" y="150255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96036" y="2199854"/>
            <a:ext cx="1132764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/>
              <a:t>Как называется самый распространенный суп в татарской кухне, заправленный домашней лапшой?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89230" y="0"/>
            <a:ext cx="6482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Беренче</a:t>
            </a:r>
            <a:r>
              <a:rPr lang="ru-RU" sz="3600" b="1" u="sng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тур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157471" y="597439"/>
            <a:ext cx="64823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6"/>
                </a:solidFill>
              </a:rPr>
              <a:t>Игътибар, </a:t>
            </a:r>
            <a:r>
              <a:rPr lang="ru-RU" sz="3200" b="1" dirty="0" err="1">
                <a:solidFill>
                  <a:schemeClr val="accent6"/>
                </a:solidFill>
              </a:rPr>
              <a:t>сорау</a:t>
            </a:r>
            <a:r>
              <a:rPr lang="ru-RU" sz="3200" b="1" dirty="0">
                <a:solidFill>
                  <a:schemeClr val="accent6"/>
                </a:solidFill>
              </a:rPr>
              <a:t> №19</a:t>
            </a:r>
          </a:p>
        </p:txBody>
      </p:sp>
    </p:spTree>
    <p:extLst>
      <p:ext uri="{BB962C8B-B14F-4D97-AF65-F5344CB8AC3E}">
        <p14:creationId xmlns:p14="http://schemas.microsoft.com/office/powerpoint/2010/main" val="44404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0252" y="4003183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6930" y="4153437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37183" y="150255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005070" y="-112295"/>
            <a:ext cx="6482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Беренче</a:t>
            </a:r>
            <a:r>
              <a:rPr lang="ru-RU" sz="3600" b="1" u="sng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тур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243788" y="555724"/>
            <a:ext cx="40871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err="1">
                <a:ln w="1905"/>
                <a:solidFill>
                  <a:srgbClr val="F6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Җавап:</a:t>
            </a:r>
            <a:r>
              <a:rPr lang="ru-RU" sz="4800" b="1" dirty="0" err="1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Токмач</a:t>
            </a:r>
            <a:endParaRPr lang="ru-RU" sz="4800" b="1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9634" name="Picture 2" descr="http://cs5777.vk.me/u2593885/133341120/x_f5a82be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9150" y="1224771"/>
            <a:ext cx="5317177" cy="5380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36663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0252" y="4003183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6930" y="4153437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37183" y="150255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0" y="3005072"/>
            <a:ext cx="1219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/>
              <a:t>Как называется самый высокий мост в Казани, выстроенный в честь ее 1000-летия?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89230" y="0"/>
            <a:ext cx="6482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Беренче</a:t>
            </a:r>
            <a:r>
              <a:rPr lang="ru-RU" sz="3600" b="1" u="sng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тур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157471" y="597439"/>
            <a:ext cx="64823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6"/>
                </a:solidFill>
              </a:rPr>
              <a:t>Игътибар, </a:t>
            </a:r>
            <a:r>
              <a:rPr lang="ru-RU" sz="3200" b="1" dirty="0" err="1">
                <a:solidFill>
                  <a:schemeClr val="accent6"/>
                </a:solidFill>
              </a:rPr>
              <a:t>сорау</a:t>
            </a:r>
            <a:r>
              <a:rPr lang="ru-RU" sz="3200" b="1" dirty="0">
                <a:solidFill>
                  <a:schemeClr val="accent6"/>
                </a:solidFill>
              </a:rPr>
              <a:t> №20</a:t>
            </a:r>
          </a:p>
        </p:txBody>
      </p:sp>
    </p:spTree>
    <p:extLst>
      <p:ext uri="{BB962C8B-B14F-4D97-AF65-F5344CB8AC3E}">
        <p14:creationId xmlns:p14="http://schemas.microsoft.com/office/powerpoint/2010/main" val="44404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0252" y="4003183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6930" y="4153437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37183" y="150255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005070" y="-112295"/>
            <a:ext cx="6482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Беренче</a:t>
            </a:r>
            <a:r>
              <a:rPr lang="ru-RU" sz="3600" b="1" u="sng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тур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449277" y="555724"/>
            <a:ext cx="56761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err="1">
                <a:ln w="1905"/>
                <a:solidFill>
                  <a:srgbClr val="F6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Җавап: </a:t>
            </a:r>
            <a:r>
              <a:rPr lang="ru-RU" sz="4800" b="1" dirty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Миллениум </a:t>
            </a:r>
          </a:p>
        </p:txBody>
      </p:sp>
      <p:sp>
        <p:nvSpPr>
          <p:cNvPr id="65540" name="AutoShape 4" descr="https://www.natalie-tours.ru/img/img?mediaId=2299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5542" name="AutoShape 6" descr="https://www.natalie-tours.ru/img/img?mediaId=2299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5544" name="AutoShape 8" descr="https://www.natalie-tours.ru/img/img?mediaId=2299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 descr="im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36985" y="1692678"/>
            <a:ext cx="9362111" cy="405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6663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0252" y="4003183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6930" y="4153437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37183" y="150255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0" y="1285454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/>
              <a:t>Какой музей в Казани раскрывает историческое и культурное наследие, представленный на экране?  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89230" y="0"/>
            <a:ext cx="6482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Беренче</a:t>
            </a:r>
            <a:r>
              <a:rPr lang="ru-RU" sz="3600" b="1" u="sng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тур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157471" y="597439"/>
            <a:ext cx="64823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6"/>
                </a:solidFill>
              </a:rPr>
              <a:t>Игътибар, </a:t>
            </a:r>
            <a:r>
              <a:rPr lang="ru-RU" sz="3200" b="1" dirty="0" err="1">
                <a:solidFill>
                  <a:schemeClr val="accent6"/>
                </a:solidFill>
              </a:rPr>
              <a:t>сорау</a:t>
            </a:r>
            <a:r>
              <a:rPr lang="ru-RU" sz="3200" b="1" dirty="0">
                <a:solidFill>
                  <a:schemeClr val="accent6"/>
                </a:solidFill>
              </a:rPr>
              <a:t> №21</a:t>
            </a:r>
          </a:p>
        </p:txBody>
      </p:sp>
      <p:pic>
        <p:nvPicPr>
          <p:cNvPr id="63490" name="Picture 2" descr="http://belaja-zebra.ru/wp-content/uploads/2016/12/nkc_kazan.jpg"/>
          <p:cNvPicPr>
            <a:picLocks noChangeAspect="1" noChangeArrowheads="1"/>
          </p:cNvPicPr>
          <p:nvPr/>
        </p:nvPicPr>
        <p:blipFill>
          <a:blip r:embed="rId3" cstate="print"/>
          <a:srcRect t="7705" b="5743"/>
          <a:stretch>
            <a:fillRect/>
          </a:stretch>
        </p:blipFill>
        <p:spPr bwMode="auto">
          <a:xfrm>
            <a:off x="2593074" y="2436126"/>
            <a:ext cx="7670942" cy="4421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404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0252" y="4003183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6930" y="4153437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37183" y="150255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005070" y="-112295"/>
            <a:ext cx="6482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Беренче</a:t>
            </a:r>
            <a:r>
              <a:rPr lang="ru-RU" sz="3600" b="1" u="sng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тур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00885" y="555724"/>
            <a:ext cx="91729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err="1">
                <a:ln w="1905"/>
                <a:solidFill>
                  <a:srgbClr val="F6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Җавап: </a:t>
            </a:r>
            <a:r>
              <a:rPr lang="ru-RU" sz="4800" b="1" dirty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Музей 1000-летия Казани</a:t>
            </a:r>
          </a:p>
        </p:txBody>
      </p:sp>
      <p:pic>
        <p:nvPicPr>
          <p:cNvPr id="9" name="Picture 2" descr="http://belaja-zebra.ru/wp-content/uploads/2016/12/nkc_kazan.jpg"/>
          <p:cNvPicPr>
            <a:picLocks noChangeAspect="1" noChangeArrowheads="1"/>
          </p:cNvPicPr>
          <p:nvPr/>
        </p:nvPicPr>
        <p:blipFill>
          <a:blip r:embed="rId3" cstate="print"/>
          <a:srcRect t="7705" b="5743"/>
          <a:stretch>
            <a:fillRect/>
          </a:stretch>
        </p:blipFill>
        <p:spPr bwMode="auto">
          <a:xfrm>
            <a:off x="2593074" y="2436126"/>
            <a:ext cx="7670942" cy="4421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36663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0252" y="4003183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6930" y="4153437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37183" y="150255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0" y="3005072"/>
            <a:ext cx="1219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/>
              <a:t>При приготовлении какого татарского блюда мед используется как основной компонент?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89230" y="0"/>
            <a:ext cx="6482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Беренче</a:t>
            </a:r>
            <a:r>
              <a:rPr lang="ru-RU" sz="3600" b="1" u="sng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тур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157471" y="597439"/>
            <a:ext cx="64823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6"/>
                </a:solidFill>
              </a:rPr>
              <a:t>Игътибар, </a:t>
            </a:r>
            <a:r>
              <a:rPr lang="ru-RU" sz="3200" b="1" dirty="0" err="1">
                <a:solidFill>
                  <a:schemeClr val="accent6"/>
                </a:solidFill>
              </a:rPr>
              <a:t>сорау</a:t>
            </a:r>
            <a:r>
              <a:rPr lang="ru-RU" sz="3200" b="1" dirty="0">
                <a:solidFill>
                  <a:schemeClr val="accent6"/>
                </a:solidFill>
              </a:rPr>
              <a:t> №22</a:t>
            </a:r>
          </a:p>
        </p:txBody>
      </p:sp>
    </p:spTree>
    <p:extLst>
      <p:ext uri="{BB962C8B-B14F-4D97-AF65-F5344CB8AC3E}">
        <p14:creationId xmlns:p14="http://schemas.microsoft.com/office/powerpoint/2010/main" val="44404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0252" y="4003183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6930" y="4153437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37183" y="150255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005070" y="-112295"/>
            <a:ext cx="6482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Беренче</a:t>
            </a:r>
            <a:r>
              <a:rPr lang="ru-RU" sz="3600" b="1" u="sng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тур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086275" y="555724"/>
            <a:ext cx="44021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err="1">
                <a:ln w="1905"/>
                <a:solidFill>
                  <a:srgbClr val="F6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Җавап: </a:t>
            </a:r>
            <a:r>
              <a:rPr lang="ru-RU" sz="4800" b="1" dirty="0" err="1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Чак-Чак</a:t>
            </a:r>
            <a:endParaRPr lang="ru-RU" sz="4800" b="1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8370" name="Picture 2" descr="http://uzi-trehgorka.ru/prefix/167511.jpg"/>
          <p:cNvPicPr>
            <a:picLocks noChangeAspect="1" noChangeArrowheads="1"/>
          </p:cNvPicPr>
          <p:nvPr/>
        </p:nvPicPr>
        <p:blipFill>
          <a:blip r:embed="rId3" cstate="print"/>
          <a:srcRect b="6421"/>
          <a:stretch>
            <a:fillRect/>
          </a:stretch>
        </p:blipFill>
        <p:spPr bwMode="auto">
          <a:xfrm>
            <a:off x="2483892" y="1317601"/>
            <a:ext cx="7346239" cy="5165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366630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0252" y="4003183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6930" y="4153437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37183" y="150255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0" y="3005072"/>
            <a:ext cx="1219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/>
              <a:t>Какой цвет преобладает в национальной одежде у татар?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89230" y="0"/>
            <a:ext cx="6482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Беренче</a:t>
            </a:r>
            <a:r>
              <a:rPr lang="ru-RU" sz="3600" b="1" u="sng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тур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157471" y="597439"/>
            <a:ext cx="64823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6"/>
                </a:solidFill>
              </a:rPr>
              <a:t>Игътибар, </a:t>
            </a:r>
            <a:r>
              <a:rPr lang="ru-RU" sz="3200" b="1" dirty="0" err="1">
                <a:solidFill>
                  <a:schemeClr val="accent6"/>
                </a:solidFill>
              </a:rPr>
              <a:t>сорау</a:t>
            </a:r>
            <a:r>
              <a:rPr lang="ru-RU" sz="3200" b="1" dirty="0">
                <a:solidFill>
                  <a:schemeClr val="accent6"/>
                </a:solidFill>
              </a:rPr>
              <a:t> №2</a:t>
            </a:r>
            <a:r>
              <a:rPr lang="en-US" sz="3200" b="1" dirty="0">
                <a:solidFill>
                  <a:schemeClr val="accent6"/>
                </a:solidFill>
              </a:rPr>
              <a:t>3</a:t>
            </a:r>
            <a:endParaRPr lang="ru-RU" sz="32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04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62128" y="3989052"/>
            <a:ext cx="3031074" cy="270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37183" y="150255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6930" y="4153437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51569B-6D46-4FCF-A273-BF675C08E2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835" y="473479"/>
            <a:ext cx="8562109" cy="567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78174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0252" y="4003183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6930" y="4153437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37183" y="150255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005070" y="-112295"/>
            <a:ext cx="6482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Беренче</a:t>
            </a:r>
            <a:r>
              <a:rPr lang="ru-RU" sz="3600" b="1" u="sng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тур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968617" y="555724"/>
            <a:ext cx="46374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err="1">
                <a:ln w="1905"/>
                <a:solidFill>
                  <a:srgbClr val="F6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Җавап: </a:t>
            </a:r>
            <a:r>
              <a:rPr lang="ru-RU" sz="4800" b="1" dirty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Зеленый</a:t>
            </a:r>
          </a:p>
        </p:txBody>
      </p:sp>
      <p:pic>
        <p:nvPicPr>
          <p:cNvPr id="59394" name="Picture 2" descr="http://4.bp.blogspot.com/-JKQ68g-RMY4/VIRiRCge1zI/AAAAAAAAAGw/IwHOhwHefnA/s1600/IMG_26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3497" y="1668438"/>
            <a:ext cx="5715000" cy="4286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396" name="Picture 4" descr="http://kusangis.ru/img-q5y5x5n416b41454d4p4s28434n5k4d4o4z5n4o4h4p2x5p4/uploads/ex/05ff/0003886e-fa6a2e23/hello_html_1d0d31d3.jpg"/>
          <p:cNvPicPr>
            <a:picLocks noChangeAspect="1" noChangeArrowheads="1"/>
          </p:cNvPicPr>
          <p:nvPr/>
        </p:nvPicPr>
        <p:blipFill>
          <a:blip r:embed="rId4" cstate="print"/>
          <a:srcRect t="3362"/>
          <a:stretch>
            <a:fillRect/>
          </a:stretch>
        </p:blipFill>
        <p:spPr bwMode="auto">
          <a:xfrm>
            <a:off x="7361592" y="1201003"/>
            <a:ext cx="3653051" cy="5295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36663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0252" y="4003183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6930" y="4153437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37183" y="150255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0" y="3005072"/>
            <a:ext cx="1219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/>
              <a:t>С каких слов начинали татары каждое дело, включая трапезу?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89230" y="0"/>
            <a:ext cx="6482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Беренче</a:t>
            </a:r>
            <a:r>
              <a:rPr lang="ru-RU" sz="3600" b="1" u="sng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тур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157471" y="597439"/>
            <a:ext cx="64823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6"/>
                </a:solidFill>
              </a:rPr>
              <a:t>Игътибар, </a:t>
            </a:r>
            <a:r>
              <a:rPr lang="ru-RU" sz="3200" b="1" dirty="0" err="1">
                <a:solidFill>
                  <a:schemeClr val="accent6"/>
                </a:solidFill>
              </a:rPr>
              <a:t>сорау</a:t>
            </a:r>
            <a:r>
              <a:rPr lang="ru-RU" sz="3200" b="1" dirty="0">
                <a:solidFill>
                  <a:schemeClr val="accent6"/>
                </a:solidFill>
              </a:rPr>
              <a:t> №2</a:t>
            </a:r>
            <a:r>
              <a:rPr lang="en-US" sz="3200" b="1" dirty="0">
                <a:solidFill>
                  <a:schemeClr val="accent6"/>
                </a:solidFill>
              </a:rPr>
              <a:t>4</a:t>
            </a:r>
            <a:endParaRPr lang="ru-RU" sz="32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04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0252" y="4003183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6930" y="4153437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37183" y="150255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005070" y="-112295"/>
            <a:ext cx="6482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Беренче</a:t>
            </a:r>
            <a:r>
              <a:rPr lang="ru-RU" sz="3600" b="1" u="sng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тур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340363" y="555724"/>
            <a:ext cx="98939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err="1">
                <a:ln w="1905"/>
                <a:solidFill>
                  <a:srgbClr val="F6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Җавап: </a:t>
            </a:r>
            <a:r>
              <a:rPr lang="ru-RU" sz="4800" b="1" dirty="0" err="1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БисмиЛляхи</a:t>
            </a:r>
            <a:r>
              <a:rPr lang="ru-RU" sz="4800" b="1" dirty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4800" b="1" dirty="0" err="1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рахмани</a:t>
            </a:r>
            <a:r>
              <a:rPr lang="ru-RU" sz="4800" b="1" dirty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4800" b="1" dirty="0" err="1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рахим</a:t>
            </a:r>
            <a:endParaRPr lang="ru-RU" sz="4800" b="1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4754" name="Picture 2" descr="https://news2.ru/user_images/6141/1623694_14543197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128" y="1869743"/>
            <a:ext cx="10902230" cy="2907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366630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0252" y="4003183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6930" y="4153437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37183" y="150255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18364" y="1517466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/>
              <a:t>Что изображено на экране?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89230" y="0"/>
            <a:ext cx="6482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Беренче</a:t>
            </a:r>
            <a:r>
              <a:rPr lang="ru-RU" sz="3600" b="1" u="sng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тур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157471" y="597439"/>
            <a:ext cx="64823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6"/>
                </a:solidFill>
              </a:rPr>
              <a:t>Игътибар, </a:t>
            </a:r>
            <a:r>
              <a:rPr lang="ru-RU" sz="3200" b="1" dirty="0" err="1">
                <a:solidFill>
                  <a:schemeClr val="accent6"/>
                </a:solidFill>
              </a:rPr>
              <a:t>сорау</a:t>
            </a:r>
            <a:r>
              <a:rPr lang="ru-RU" sz="3200" b="1" dirty="0">
                <a:solidFill>
                  <a:schemeClr val="accent6"/>
                </a:solidFill>
              </a:rPr>
              <a:t> №2</a:t>
            </a:r>
            <a:r>
              <a:rPr lang="en-US" sz="3200" b="1" dirty="0">
                <a:solidFill>
                  <a:schemeClr val="accent6"/>
                </a:solidFill>
              </a:rPr>
              <a:t>5</a:t>
            </a:r>
            <a:endParaRPr lang="ru-RU" sz="3200" b="1" dirty="0">
              <a:solidFill>
                <a:schemeClr val="accent6"/>
              </a:solidFill>
            </a:endParaRPr>
          </a:p>
        </p:txBody>
      </p:sp>
      <p:pic>
        <p:nvPicPr>
          <p:cNvPr id="72705" name="Picture 1"/>
          <p:cNvPicPr>
            <a:picLocks noChangeAspect="1" noChangeArrowheads="1"/>
          </p:cNvPicPr>
          <p:nvPr/>
        </p:nvPicPr>
        <p:blipFill>
          <a:blip r:embed="rId3" cstate="print"/>
          <a:srcRect l="3694" t="29524" r="38097" b="29688"/>
          <a:stretch>
            <a:fillRect/>
          </a:stretch>
        </p:blipFill>
        <p:spPr bwMode="auto">
          <a:xfrm>
            <a:off x="2142698" y="2333767"/>
            <a:ext cx="7340296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404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0252" y="4003183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6930" y="4153437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37183" y="150255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005070" y="-112295"/>
            <a:ext cx="6482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Беренче</a:t>
            </a:r>
            <a:r>
              <a:rPr lang="ru-RU" sz="3600" b="1" u="sng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тур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04782" y="555724"/>
            <a:ext cx="1030896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err="1">
                <a:ln w="1905"/>
                <a:solidFill>
                  <a:srgbClr val="F6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Җавап:</a:t>
            </a:r>
            <a:r>
              <a:rPr lang="ru-RU" sz="4800" b="1" dirty="0" err="1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4800" b="1" dirty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Женский головной убор - </a:t>
            </a:r>
            <a:r>
              <a:rPr lang="ru-RU" sz="4800" b="1" dirty="0" err="1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калфак</a:t>
            </a:r>
            <a:endParaRPr lang="ru-RU" sz="4800" b="1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 l="3694" t="29524" r="38097" b="29688"/>
          <a:stretch>
            <a:fillRect/>
          </a:stretch>
        </p:blipFill>
        <p:spPr bwMode="auto">
          <a:xfrm>
            <a:off x="2142698" y="2333767"/>
            <a:ext cx="7340296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366630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0252" y="4003183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6930" y="4153437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37183" y="150255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0" y="3005072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/>
              <a:t>На какой реке стоит Казань?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89230" y="0"/>
            <a:ext cx="6482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Беренче</a:t>
            </a:r>
            <a:r>
              <a:rPr lang="ru-RU" sz="3600" b="1" u="sng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тур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157471" y="597439"/>
            <a:ext cx="64823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6"/>
                </a:solidFill>
              </a:rPr>
              <a:t>Игътибар, </a:t>
            </a:r>
            <a:r>
              <a:rPr lang="ru-RU" sz="3200" b="1" dirty="0" err="1">
                <a:solidFill>
                  <a:schemeClr val="accent6"/>
                </a:solidFill>
              </a:rPr>
              <a:t>сорау</a:t>
            </a:r>
            <a:r>
              <a:rPr lang="ru-RU" sz="3200" b="1" dirty="0">
                <a:solidFill>
                  <a:schemeClr val="accent6"/>
                </a:solidFill>
              </a:rPr>
              <a:t> №26</a:t>
            </a:r>
          </a:p>
        </p:txBody>
      </p:sp>
    </p:spTree>
    <p:extLst>
      <p:ext uri="{BB962C8B-B14F-4D97-AF65-F5344CB8AC3E}">
        <p14:creationId xmlns:p14="http://schemas.microsoft.com/office/powerpoint/2010/main" val="44404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0252" y="4003183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6930" y="4153437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37183" y="150255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005070" y="-112295"/>
            <a:ext cx="6482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Беренче</a:t>
            </a:r>
            <a:r>
              <a:rPr lang="ru-RU" sz="3600" b="1" u="sng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тур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387031" y="555724"/>
            <a:ext cx="38006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err="1">
                <a:ln w="1905"/>
                <a:solidFill>
                  <a:srgbClr val="F6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Җавап: </a:t>
            </a:r>
            <a:r>
              <a:rPr lang="ru-RU" sz="4800" b="1" dirty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Волга</a:t>
            </a:r>
          </a:p>
        </p:txBody>
      </p:sp>
      <p:pic>
        <p:nvPicPr>
          <p:cNvPr id="76802" name="Picture 2" descr="http://i.xn----dtbbegb1bfuxv.xn--p1ai/u/2f/ec8d08a8da11e298522207826c674f/-/kazansky_krem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2046" y="1473957"/>
            <a:ext cx="7201701" cy="4782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366630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0252" y="4003183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6930" y="4153437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37183" y="150255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0" y="1230863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/>
              <a:t>В каком городе Татарстана выпускают  </a:t>
            </a:r>
            <a:r>
              <a:rPr lang="ru-RU" sz="4000" b="1" dirty="0" err="1"/>
              <a:t>КамАзы</a:t>
            </a:r>
            <a:r>
              <a:rPr lang="ru-RU" sz="4000" b="1" dirty="0"/>
              <a:t>?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89230" y="0"/>
            <a:ext cx="6482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Беренче</a:t>
            </a:r>
            <a:r>
              <a:rPr lang="ru-RU" sz="3600" b="1" u="sng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тур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157471" y="597439"/>
            <a:ext cx="64823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6"/>
                </a:solidFill>
              </a:rPr>
              <a:t>Игътибар, </a:t>
            </a:r>
            <a:r>
              <a:rPr lang="ru-RU" sz="3200" b="1" dirty="0" err="1">
                <a:solidFill>
                  <a:schemeClr val="accent6"/>
                </a:solidFill>
              </a:rPr>
              <a:t>сорау</a:t>
            </a:r>
            <a:r>
              <a:rPr lang="ru-RU" sz="3200" b="1" dirty="0">
                <a:solidFill>
                  <a:schemeClr val="accent6"/>
                </a:solidFill>
              </a:rPr>
              <a:t> №27</a:t>
            </a:r>
          </a:p>
        </p:txBody>
      </p:sp>
      <p:pic>
        <p:nvPicPr>
          <p:cNvPr id="10" name="Picture 2" descr="Картинки по запросу набережные челны камазы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03240" y="2000249"/>
            <a:ext cx="6477000" cy="4857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404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0252" y="4003183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6930" y="4153437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37183" y="150255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005070" y="-112295"/>
            <a:ext cx="6482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Беренче</a:t>
            </a:r>
            <a:r>
              <a:rPr lang="ru-RU" sz="3600" b="1" u="sng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тур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450287" y="555724"/>
            <a:ext cx="76741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err="1">
                <a:ln w="1905"/>
                <a:solidFill>
                  <a:srgbClr val="F6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Җавап: </a:t>
            </a:r>
            <a:r>
              <a:rPr lang="ru-RU" sz="4800" b="1" dirty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Набережные Челны</a:t>
            </a:r>
          </a:p>
        </p:txBody>
      </p:sp>
      <p:pic>
        <p:nvPicPr>
          <p:cNvPr id="78852" name="Picture 4" descr="Картинки по запросу набережные челны"/>
          <p:cNvPicPr>
            <a:picLocks noChangeAspect="1" noChangeArrowheads="1"/>
          </p:cNvPicPr>
          <p:nvPr/>
        </p:nvPicPr>
        <p:blipFill>
          <a:blip r:embed="rId3" cstate="print"/>
          <a:srcRect b="6982"/>
          <a:stretch>
            <a:fillRect/>
          </a:stretch>
        </p:blipFill>
        <p:spPr bwMode="auto">
          <a:xfrm>
            <a:off x="1869742" y="1327078"/>
            <a:ext cx="8397685" cy="521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366630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0252" y="4003183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6930" y="4153437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37183" y="150255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0" y="3005072"/>
            <a:ext cx="1219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/>
              <a:t> </a:t>
            </a:r>
            <a:r>
              <a:rPr lang="ru-RU" sz="4000" b="1" dirty="0"/>
              <a:t>Город, официально признанный 3-ей столицей России?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89230" y="0"/>
            <a:ext cx="6482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Беренче</a:t>
            </a:r>
            <a:r>
              <a:rPr lang="ru-RU" sz="3600" b="1" u="sng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тур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157471" y="597439"/>
            <a:ext cx="64823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6"/>
                </a:solidFill>
              </a:rPr>
              <a:t>Игътибар, </a:t>
            </a:r>
            <a:r>
              <a:rPr lang="ru-RU" sz="3200" b="1" dirty="0" err="1">
                <a:solidFill>
                  <a:schemeClr val="accent6"/>
                </a:solidFill>
              </a:rPr>
              <a:t>сорау</a:t>
            </a:r>
            <a:r>
              <a:rPr lang="ru-RU" sz="3200" b="1" dirty="0">
                <a:solidFill>
                  <a:schemeClr val="accent6"/>
                </a:solidFill>
              </a:rPr>
              <a:t> №28</a:t>
            </a:r>
          </a:p>
        </p:txBody>
      </p:sp>
    </p:spTree>
    <p:extLst>
      <p:ext uri="{BB962C8B-B14F-4D97-AF65-F5344CB8AC3E}">
        <p14:creationId xmlns:p14="http://schemas.microsoft.com/office/powerpoint/2010/main" val="44404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62128" y="3989052"/>
            <a:ext cx="3031074" cy="270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37183" y="150255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6930" y="4153437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C5DA87-A921-495C-85DC-673A45A429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602" y="233795"/>
            <a:ext cx="8520545" cy="639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86022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0252" y="4003183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6930" y="4153437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37183" y="150255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005070" y="-112295"/>
            <a:ext cx="6482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Беренче</a:t>
            </a:r>
            <a:r>
              <a:rPr lang="ru-RU" sz="3600" b="1" u="sng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тур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212850" y="555724"/>
            <a:ext cx="41490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err="1">
                <a:ln w="1905"/>
                <a:solidFill>
                  <a:srgbClr val="F6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Җавап: </a:t>
            </a:r>
            <a:r>
              <a:rPr lang="ru-RU" sz="4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Казань</a:t>
            </a:r>
          </a:p>
        </p:txBody>
      </p:sp>
      <p:pic>
        <p:nvPicPr>
          <p:cNvPr id="75778" name="Picture 2" descr="http://ntdtv.ru/sites/default/files/images/foto-kazani-kazanskij-kreml-2012-2.jpg"/>
          <p:cNvPicPr>
            <a:picLocks noChangeAspect="1" noChangeArrowheads="1"/>
          </p:cNvPicPr>
          <p:nvPr/>
        </p:nvPicPr>
        <p:blipFill>
          <a:blip r:embed="rId3" cstate="print"/>
          <a:srcRect b="4288"/>
          <a:stretch>
            <a:fillRect/>
          </a:stretch>
        </p:blipFill>
        <p:spPr bwMode="auto">
          <a:xfrm>
            <a:off x="1473736" y="1192975"/>
            <a:ext cx="8572500" cy="5433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366630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0252" y="4003183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6930" y="4153437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37183" y="150255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0" y="3005072"/>
            <a:ext cx="1219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/>
              <a:t>Назовите первого и действующего президента республики Татарстан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89230" y="0"/>
            <a:ext cx="6482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Беренче</a:t>
            </a:r>
            <a:r>
              <a:rPr lang="ru-RU" sz="3600" b="1" u="sng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тур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157471" y="597439"/>
            <a:ext cx="64823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6"/>
                </a:solidFill>
              </a:rPr>
              <a:t>Игътибар, </a:t>
            </a:r>
            <a:r>
              <a:rPr lang="ru-RU" sz="3200" b="1" dirty="0" err="1">
                <a:solidFill>
                  <a:schemeClr val="accent6"/>
                </a:solidFill>
              </a:rPr>
              <a:t>сорау</a:t>
            </a:r>
            <a:r>
              <a:rPr lang="ru-RU" sz="3200" b="1" dirty="0">
                <a:solidFill>
                  <a:schemeClr val="accent6"/>
                </a:solidFill>
              </a:rPr>
              <a:t> №30</a:t>
            </a:r>
          </a:p>
        </p:txBody>
      </p:sp>
    </p:spTree>
    <p:extLst>
      <p:ext uri="{BB962C8B-B14F-4D97-AF65-F5344CB8AC3E}">
        <p14:creationId xmlns:p14="http://schemas.microsoft.com/office/powerpoint/2010/main" val="44404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0252" y="4003183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6930" y="4153437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37183" y="150255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138171" y="0"/>
            <a:ext cx="6482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Беренче</a:t>
            </a:r>
            <a:r>
              <a:rPr lang="ru-RU" sz="3600" b="1" u="sng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тур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928246" y="674477"/>
            <a:ext cx="21531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err="1">
                <a:ln w="1905"/>
                <a:solidFill>
                  <a:srgbClr val="F6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Җавап:</a:t>
            </a:r>
            <a:endParaRPr lang="ru-RU" sz="4800" b="1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09258" y="1514543"/>
            <a:ext cx="330529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 Первый Президент Татарстана (с 12 июня 1991 года по 25 марта 2010 года) - </a:t>
            </a:r>
            <a:r>
              <a:rPr lang="ru-RU" sz="2400" b="1" dirty="0"/>
              <a:t>Минтимер </a:t>
            </a:r>
            <a:r>
              <a:rPr lang="ru-RU" sz="2400" b="1" dirty="0" err="1"/>
              <a:t>Шарипович</a:t>
            </a:r>
            <a:r>
              <a:rPr lang="ru-RU" sz="2400" b="1" dirty="0"/>
              <a:t> Шаймиев</a:t>
            </a:r>
            <a:endParaRPr lang="ru-RU" sz="2400" dirty="0"/>
          </a:p>
        </p:txBody>
      </p:sp>
      <p:pic>
        <p:nvPicPr>
          <p:cNvPr id="4098" name="Picture 2" descr="Минтимер Шарипович Шаймие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260" y="630402"/>
            <a:ext cx="3102511" cy="443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24.jpg"/>
          <p:cNvPicPr>
            <a:picLocks noChangeAspect="1"/>
          </p:cNvPicPr>
          <p:nvPr/>
        </p:nvPicPr>
        <p:blipFill>
          <a:blip r:embed="rId4" cstate="print"/>
          <a:srcRect l="-1333" t="5521" b="4310"/>
          <a:stretch>
            <a:fillRect/>
          </a:stretch>
        </p:blipFill>
        <p:spPr>
          <a:xfrm>
            <a:off x="6632539" y="0"/>
            <a:ext cx="5286412" cy="6816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366630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0252" y="4003183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6930" y="4153437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37183" y="150255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IMG_4904.JPG"/>
          <p:cNvPicPr>
            <a:picLocks noChangeAspect="1"/>
          </p:cNvPicPr>
          <p:nvPr/>
        </p:nvPicPr>
        <p:blipFill>
          <a:blip r:embed="rId3" cstate="print"/>
          <a:srcRect t="4186" r="3906"/>
          <a:stretch>
            <a:fillRect/>
          </a:stretch>
        </p:blipFill>
        <p:spPr>
          <a:xfrm>
            <a:off x="819398" y="498764"/>
            <a:ext cx="6947065" cy="4906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384465" y="5286889"/>
            <a:ext cx="559327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Действующий Президент Республики Татарстана с 2010 года </a:t>
            </a:r>
            <a:r>
              <a:rPr lang="ru-RU" sz="2800" b="1" dirty="0"/>
              <a:t>Рустам </a:t>
            </a:r>
            <a:r>
              <a:rPr lang="ru-RU" sz="2800" b="1" dirty="0" err="1"/>
              <a:t>Нургалиевич</a:t>
            </a:r>
            <a:r>
              <a:rPr lang="ru-RU" sz="2800" b="1" dirty="0"/>
              <a:t> </a:t>
            </a:r>
            <a:r>
              <a:rPr lang="ru-RU" sz="2800" b="1" dirty="0" err="1"/>
              <a:t>Минниханов</a:t>
            </a:r>
            <a:endParaRPr lang="ru-RU" sz="2800" b="1" dirty="0"/>
          </a:p>
        </p:txBody>
      </p:sp>
      <p:pic>
        <p:nvPicPr>
          <p:cNvPr id="15" name="Picture 6" descr="http://dumrt.ru/netcat_files/386/571/6TIWDR1TvQQ.jpg"/>
          <p:cNvPicPr>
            <a:picLocks noChangeAspect="1" noChangeArrowheads="1"/>
          </p:cNvPicPr>
          <p:nvPr/>
        </p:nvPicPr>
        <p:blipFill>
          <a:blip r:embed="rId4" cstate="print"/>
          <a:srcRect l="2278" t="10699" r="509"/>
          <a:stretch>
            <a:fillRect/>
          </a:stretch>
        </p:blipFill>
        <p:spPr bwMode="auto">
          <a:xfrm>
            <a:off x="7920843" y="344384"/>
            <a:ext cx="3621974" cy="4986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404663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0252" y="4003183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6930" y="4153437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37183" y="150255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04663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://st2.depositphotos.com/3990379/10805/v/950/depositphotos_108055198-stock-illustration-tatar-folk-ornaments-red.jpg"/>
          <p:cNvPicPr>
            <a:picLocks noChangeAspect="1" noChangeArrowheads="1"/>
          </p:cNvPicPr>
          <p:nvPr/>
        </p:nvPicPr>
        <p:blipFill>
          <a:blip r:embed="rId2" cstate="print"/>
          <a:srcRect t="91960"/>
          <a:stretch>
            <a:fillRect/>
          </a:stretch>
        </p:blipFill>
        <p:spPr bwMode="auto">
          <a:xfrm>
            <a:off x="0" y="6145480"/>
            <a:ext cx="12192000" cy="712520"/>
          </a:xfrm>
          <a:prstGeom prst="rect">
            <a:avLst/>
          </a:prstGeom>
          <a:noFill/>
        </p:spPr>
      </p:pic>
      <p:grpSp>
        <p:nvGrpSpPr>
          <p:cNvPr id="3" name="Группа 2"/>
          <p:cNvGrpSpPr/>
          <p:nvPr/>
        </p:nvGrpSpPr>
        <p:grpSpPr>
          <a:xfrm>
            <a:off x="0" y="-1"/>
            <a:ext cx="12192000" cy="1085494"/>
            <a:chOff x="0" y="-1"/>
            <a:chExt cx="11645735" cy="1085494"/>
          </a:xfrm>
        </p:grpSpPr>
        <p:pic>
          <p:nvPicPr>
            <p:cNvPr id="4" name="Picture 4" descr="http://st2.depositphotos.com/3990379/10805/v/950/depositphotos_108055198-stock-illustration-tatar-folk-ornaments-red.jpg"/>
            <p:cNvPicPr>
              <a:picLocks noChangeAspect="1" noChangeArrowheads="1"/>
            </p:cNvPicPr>
            <p:nvPr/>
          </p:nvPicPr>
          <p:blipFill>
            <a:blip r:embed="rId2" cstate="print"/>
            <a:srcRect r="53" b="79931"/>
            <a:stretch>
              <a:fillRect/>
            </a:stretch>
          </p:blipFill>
          <p:spPr bwMode="auto">
            <a:xfrm>
              <a:off x="0" y="-1"/>
              <a:ext cx="6874615" cy="1085493"/>
            </a:xfrm>
            <a:prstGeom prst="rect">
              <a:avLst/>
            </a:prstGeom>
            <a:noFill/>
          </p:spPr>
        </p:pic>
        <p:pic>
          <p:nvPicPr>
            <p:cNvPr id="5" name="Picture 4" descr="http://st2.depositphotos.com/3990379/10805/v/950/depositphotos_108055198-stock-illustration-tatar-folk-ornaments-red.jpg"/>
            <p:cNvPicPr>
              <a:picLocks noChangeAspect="1" noChangeArrowheads="1"/>
            </p:cNvPicPr>
            <p:nvPr/>
          </p:nvPicPr>
          <p:blipFill>
            <a:blip r:embed="rId2" cstate="print"/>
            <a:srcRect l="3839" r="53" b="79931"/>
            <a:stretch>
              <a:fillRect/>
            </a:stretch>
          </p:blipFill>
          <p:spPr bwMode="auto">
            <a:xfrm>
              <a:off x="5035138" y="0"/>
              <a:ext cx="6610597" cy="1085493"/>
            </a:xfrm>
            <a:prstGeom prst="rect">
              <a:avLst/>
            </a:prstGeom>
            <a:noFill/>
          </p:spPr>
        </p:pic>
      </p:grpSp>
      <p:sp>
        <p:nvSpPr>
          <p:cNvPr id="6" name="Прямоугольник 5"/>
          <p:cNvSpPr/>
          <p:nvPr/>
        </p:nvSpPr>
        <p:spPr>
          <a:xfrm>
            <a:off x="2755074" y="2066305"/>
            <a:ext cx="5522027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7200" b="1" dirty="0" err="1">
                <a:solidFill>
                  <a:srgbClr val="C00000"/>
                </a:solidFill>
              </a:rPr>
              <a:t>Икенче</a:t>
            </a:r>
            <a:r>
              <a:rPr lang="ru-RU" sz="7200" b="1" dirty="0">
                <a:solidFill>
                  <a:srgbClr val="C00000"/>
                </a:solidFill>
              </a:rPr>
              <a:t> тур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755075" y="3453738"/>
            <a:ext cx="5557653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7200" b="1" dirty="0">
                <a:solidFill>
                  <a:srgbClr val="007E39"/>
                </a:solidFill>
              </a:rPr>
              <a:t>Второй тур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://st2.depositphotos.com/3990379/10805/v/950/depositphotos_108055198-stock-illustration-tatar-folk-ornaments-red.jpg"/>
          <p:cNvPicPr>
            <a:picLocks noChangeAspect="1" noChangeArrowheads="1"/>
          </p:cNvPicPr>
          <p:nvPr/>
        </p:nvPicPr>
        <p:blipFill>
          <a:blip r:embed="rId2" cstate="print"/>
          <a:srcRect t="91960"/>
          <a:stretch>
            <a:fillRect/>
          </a:stretch>
        </p:blipFill>
        <p:spPr bwMode="auto">
          <a:xfrm>
            <a:off x="0" y="6145480"/>
            <a:ext cx="12192000" cy="712520"/>
          </a:xfrm>
          <a:prstGeom prst="rect">
            <a:avLst/>
          </a:prstGeom>
          <a:noFill/>
        </p:spPr>
      </p:pic>
      <p:grpSp>
        <p:nvGrpSpPr>
          <p:cNvPr id="2" name="Группа 2"/>
          <p:cNvGrpSpPr/>
          <p:nvPr/>
        </p:nvGrpSpPr>
        <p:grpSpPr>
          <a:xfrm>
            <a:off x="0" y="-1"/>
            <a:ext cx="12192000" cy="1085494"/>
            <a:chOff x="0" y="-1"/>
            <a:chExt cx="11645735" cy="1085494"/>
          </a:xfrm>
        </p:grpSpPr>
        <p:pic>
          <p:nvPicPr>
            <p:cNvPr id="4" name="Picture 4" descr="http://st2.depositphotos.com/3990379/10805/v/950/depositphotos_108055198-stock-illustration-tatar-folk-ornaments-red.jpg"/>
            <p:cNvPicPr>
              <a:picLocks noChangeAspect="1" noChangeArrowheads="1"/>
            </p:cNvPicPr>
            <p:nvPr/>
          </p:nvPicPr>
          <p:blipFill>
            <a:blip r:embed="rId2" cstate="print"/>
            <a:srcRect r="53" b="79931"/>
            <a:stretch>
              <a:fillRect/>
            </a:stretch>
          </p:blipFill>
          <p:spPr bwMode="auto">
            <a:xfrm>
              <a:off x="0" y="-1"/>
              <a:ext cx="6874615" cy="1085493"/>
            </a:xfrm>
            <a:prstGeom prst="rect">
              <a:avLst/>
            </a:prstGeom>
            <a:noFill/>
          </p:spPr>
        </p:pic>
        <p:pic>
          <p:nvPicPr>
            <p:cNvPr id="5" name="Picture 4" descr="http://st2.depositphotos.com/3990379/10805/v/950/depositphotos_108055198-stock-illustration-tatar-folk-ornaments-red.jpg"/>
            <p:cNvPicPr>
              <a:picLocks noChangeAspect="1" noChangeArrowheads="1"/>
            </p:cNvPicPr>
            <p:nvPr/>
          </p:nvPicPr>
          <p:blipFill>
            <a:blip r:embed="rId2" cstate="print"/>
            <a:srcRect l="3839" r="53" b="79931"/>
            <a:stretch>
              <a:fillRect/>
            </a:stretch>
          </p:blipFill>
          <p:spPr bwMode="auto">
            <a:xfrm>
              <a:off x="5035138" y="0"/>
              <a:ext cx="6610597" cy="1085493"/>
            </a:xfrm>
            <a:prstGeom prst="rect">
              <a:avLst/>
            </a:prstGeom>
            <a:noFill/>
          </p:spPr>
        </p:pic>
      </p:grpSp>
      <p:sp>
        <p:nvSpPr>
          <p:cNvPr id="6" name="Прямоугольник 5"/>
          <p:cNvSpPr/>
          <p:nvPr/>
        </p:nvSpPr>
        <p:spPr>
          <a:xfrm>
            <a:off x="1603169" y="2274563"/>
            <a:ext cx="9310255" cy="19389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6">
                    <a:lumMod val="50000"/>
                  </a:schemeClr>
                </a:solidFill>
              </a:rPr>
              <a:t>1.При каком русском царе и в каком году(веке) было присоединено Казанское Ханство ?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://st2.depositphotos.com/3990379/10805/v/950/depositphotos_108055198-stock-illustration-tatar-folk-ornaments-red.jpg"/>
          <p:cNvPicPr>
            <a:picLocks noChangeAspect="1" noChangeArrowheads="1"/>
          </p:cNvPicPr>
          <p:nvPr/>
        </p:nvPicPr>
        <p:blipFill>
          <a:blip r:embed="rId2" cstate="print"/>
          <a:srcRect t="91960"/>
          <a:stretch>
            <a:fillRect/>
          </a:stretch>
        </p:blipFill>
        <p:spPr bwMode="auto">
          <a:xfrm>
            <a:off x="0" y="6145480"/>
            <a:ext cx="12192000" cy="712520"/>
          </a:xfrm>
          <a:prstGeom prst="rect">
            <a:avLst/>
          </a:prstGeom>
          <a:noFill/>
        </p:spPr>
      </p:pic>
      <p:grpSp>
        <p:nvGrpSpPr>
          <p:cNvPr id="2" name="Группа 2"/>
          <p:cNvGrpSpPr/>
          <p:nvPr/>
        </p:nvGrpSpPr>
        <p:grpSpPr>
          <a:xfrm>
            <a:off x="0" y="-1"/>
            <a:ext cx="12192000" cy="1085494"/>
            <a:chOff x="0" y="-1"/>
            <a:chExt cx="11645735" cy="1085494"/>
          </a:xfrm>
        </p:grpSpPr>
        <p:pic>
          <p:nvPicPr>
            <p:cNvPr id="4" name="Picture 4" descr="http://st2.depositphotos.com/3990379/10805/v/950/depositphotos_108055198-stock-illustration-tatar-folk-ornaments-red.jpg"/>
            <p:cNvPicPr>
              <a:picLocks noChangeAspect="1" noChangeArrowheads="1"/>
            </p:cNvPicPr>
            <p:nvPr/>
          </p:nvPicPr>
          <p:blipFill>
            <a:blip r:embed="rId2" cstate="print"/>
            <a:srcRect r="53" b="79931"/>
            <a:stretch>
              <a:fillRect/>
            </a:stretch>
          </p:blipFill>
          <p:spPr bwMode="auto">
            <a:xfrm>
              <a:off x="0" y="-1"/>
              <a:ext cx="6874615" cy="1085493"/>
            </a:xfrm>
            <a:prstGeom prst="rect">
              <a:avLst/>
            </a:prstGeom>
            <a:noFill/>
          </p:spPr>
        </p:pic>
        <p:pic>
          <p:nvPicPr>
            <p:cNvPr id="5" name="Picture 4" descr="http://st2.depositphotos.com/3990379/10805/v/950/depositphotos_108055198-stock-illustration-tatar-folk-ornaments-red.jpg"/>
            <p:cNvPicPr>
              <a:picLocks noChangeAspect="1" noChangeArrowheads="1"/>
            </p:cNvPicPr>
            <p:nvPr/>
          </p:nvPicPr>
          <p:blipFill>
            <a:blip r:embed="rId2" cstate="print"/>
            <a:srcRect l="3839" r="53" b="79931"/>
            <a:stretch>
              <a:fillRect/>
            </a:stretch>
          </p:blipFill>
          <p:spPr bwMode="auto">
            <a:xfrm>
              <a:off x="5035138" y="0"/>
              <a:ext cx="6610597" cy="1085493"/>
            </a:xfrm>
            <a:prstGeom prst="rect">
              <a:avLst/>
            </a:prstGeom>
            <a:noFill/>
          </p:spPr>
        </p:pic>
      </p:grpSp>
      <p:sp>
        <p:nvSpPr>
          <p:cNvPr id="97281" name="Rectangle 1"/>
          <p:cNvSpPr>
            <a:spLocks noChangeArrowheads="1"/>
          </p:cNvSpPr>
          <p:nvPr/>
        </p:nvSpPr>
        <p:spPr bwMode="auto">
          <a:xfrm rot="10800000" flipV="1">
            <a:off x="-1" y="1013794"/>
            <a:ext cx="12017829" cy="126188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cs typeface="Arial" pitchFamily="34" charset="0"/>
              </a:rPr>
              <a:t>Присоединение </a:t>
            </a:r>
            <a:r>
              <a:rPr kumimoji="0" lang="ru-RU" sz="280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cs typeface="Arial" pitchFamily="34" charset="0"/>
              </a:rPr>
              <a:t>Казанского ханства к России</a:t>
            </a: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cs typeface="Arial" pitchFamily="34" charset="0"/>
              </a:rPr>
              <a:t> произошло в </a:t>
            </a:r>
            <a:r>
              <a:rPr kumimoji="0" lang="ru-RU" sz="3200" b="1" i="0" u="sng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cs typeface="Arial" pitchFamily="34" charset="0"/>
              </a:rPr>
              <a:t>1552</a:t>
            </a: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cs typeface="Arial" pitchFamily="34" charset="0"/>
              </a:rPr>
              <a:t> году, в ходе удачного похода, которым руководил </a:t>
            </a:r>
            <a:r>
              <a:rPr kumimoji="0" lang="ru-RU" sz="3200" b="1" i="0" u="sng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cs typeface="Arial" pitchFamily="34" charset="0"/>
              </a:rPr>
              <a:t>Иван Грозный</a:t>
            </a:r>
            <a:r>
              <a:rPr lang="ru-RU" sz="4400" dirty="0">
                <a:solidFill>
                  <a:schemeClr val="tx1"/>
                </a:solidFill>
                <a:latin typeface="Arial" pitchFamily="34" charset="0"/>
              </a:rPr>
              <a:t>.</a:t>
            </a:r>
            <a:endParaRPr kumimoji="0" lang="ru-RU" sz="6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97283" name="Picture 3" descr="http://www.stihi.ru/pics/2013/12/01/37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8754" y="2268187"/>
            <a:ext cx="7504010" cy="4589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://st2.depositphotos.com/3990379/10805/v/950/depositphotos_108055198-stock-illustration-tatar-folk-ornaments-red.jpg"/>
          <p:cNvPicPr>
            <a:picLocks noChangeAspect="1" noChangeArrowheads="1"/>
          </p:cNvPicPr>
          <p:nvPr/>
        </p:nvPicPr>
        <p:blipFill>
          <a:blip r:embed="rId2" cstate="print"/>
          <a:srcRect t="91960"/>
          <a:stretch>
            <a:fillRect/>
          </a:stretch>
        </p:blipFill>
        <p:spPr bwMode="auto">
          <a:xfrm>
            <a:off x="0" y="6145480"/>
            <a:ext cx="12192000" cy="712520"/>
          </a:xfrm>
          <a:prstGeom prst="rect">
            <a:avLst/>
          </a:prstGeom>
          <a:noFill/>
        </p:spPr>
      </p:pic>
      <p:grpSp>
        <p:nvGrpSpPr>
          <p:cNvPr id="2" name="Группа 2"/>
          <p:cNvGrpSpPr/>
          <p:nvPr/>
        </p:nvGrpSpPr>
        <p:grpSpPr>
          <a:xfrm>
            <a:off x="0" y="-1"/>
            <a:ext cx="12192000" cy="1085494"/>
            <a:chOff x="0" y="-1"/>
            <a:chExt cx="11645735" cy="1085494"/>
          </a:xfrm>
        </p:grpSpPr>
        <p:pic>
          <p:nvPicPr>
            <p:cNvPr id="4" name="Picture 4" descr="http://st2.depositphotos.com/3990379/10805/v/950/depositphotos_108055198-stock-illustration-tatar-folk-ornaments-red.jpg"/>
            <p:cNvPicPr>
              <a:picLocks noChangeAspect="1" noChangeArrowheads="1"/>
            </p:cNvPicPr>
            <p:nvPr/>
          </p:nvPicPr>
          <p:blipFill>
            <a:blip r:embed="rId2" cstate="print"/>
            <a:srcRect r="53" b="79931"/>
            <a:stretch>
              <a:fillRect/>
            </a:stretch>
          </p:blipFill>
          <p:spPr bwMode="auto">
            <a:xfrm>
              <a:off x="0" y="-1"/>
              <a:ext cx="6874615" cy="1085493"/>
            </a:xfrm>
            <a:prstGeom prst="rect">
              <a:avLst/>
            </a:prstGeom>
            <a:noFill/>
          </p:spPr>
        </p:pic>
        <p:pic>
          <p:nvPicPr>
            <p:cNvPr id="5" name="Picture 4" descr="http://st2.depositphotos.com/3990379/10805/v/950/depositphotos_108055198-stock-illustration-tatar-folk-ornaments-red.jpg"/>
            <p:cNvPicPr>
              <a:picLocks noChangeAspect="1" noChangeArrowheads="1"/>
            </p:cNvPicPr>
            <p:nvPr/>
          </p:nvPicPr>
          <p:blipFill>
            <a:blip r:embed="rId2" cstate="print"/>
            <a:srcRect l="3839" r="53" b="79931"/>
            <a:stretch>
              <a:fillRect/>
            </a:stretch>
          </p:blipFill>
          <p:spPr bwMode="auto">
            <a:xfrm>
              <a:off x="5035138" y="0"/>
              <a:ext cx="6610597" cy="1085493"/>
            </a:xfrm>
            <a:prstGeom prst="rect">
              <a:avLst/>
            </a:prstGeom>
            <a:noFill/>
          </p:spPr>
        </p:pic>
      </p:grpSp>
      <p:sp>
        <p:nvSpPr>
          <p:cNvPr id="6" name="Прямоугольник 5"/>
          <p:cNvSpPr/>
          <p:nvPr/>
        </p:nvSpPr>
        <p:spPr>
          <a:xfrm>
            <a:off x="1603169" y="2274563"/>
            <a:ext cx="9310255" cy="19389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6">
                    <a:lumMod val="50000"/>
                  </a:schemeClr>
                </a:solidFill>
              </a:rPr>
              <a:t>2.</a:t>
            </a:r>
            <a:r>
              <a:rPr lang="ru-RU" sz="4000" dirty="0"/>
              <a:t>  </a:t>
            </a:r>
            <a:r>
              <a:rPr lang="ru-RU" sz="4000" b="1" dirty="0">
                <a:solidFill>
                  <a:schemeClr val="accent6">
                    <a:lumMod val="50000"/>
                  </a:schemeClr>
                </a:solidFill>
              </a:rPr>
              <a:t>Какой известнейший Русский писатель в совершенстве владел татарским языком ? 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62128" y="3989052"/>
            <a:ext cx="3031074" cy="270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37183" y="150255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6930" y="4153437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E3E42F-EDCB-476E-98AD-6575B02282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39" y="379643"/>
            <a:ext cx="4323559" cy="577220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CF0FE0-DC3B-4504-9D10-8E5038AB52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927" y="350142"/>
            <a:ext cx="6668167" cy="3688773"/>
          </a:xfrm>
          <a:prstGeom prst="rect">
            <a:avLst/>
          </a:prstGeom>
        </p:spPr>
      </p:pic>
      <p:sp>
        <p:nvSpPr>
          <p:cNvPr id="10" name="Объект 9">
            <a:extLst>
              <a:ext uri="{FF2B5EF4-FFF2-40B4-BE49-F238E27FC236}">
                <a16:creationId xmlns:a16="http://schemas.microsoft.com/office/drawing/2014/main" id="{11206FB7-E096-489E-94DB-B3A076357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153437"/>
            <a:ext cx="6172200" cy="1707613"/>
          </a:xfrm>
        </p:spPr>
        <p:txBody>
          <a:bodyPr/>
          <a:lstStyle/>
          <a:p>
            <a:r>
              <a:rPr lang="tt-RU" dirty="0"/>
              <a:t>Үз телеңне яратасың икән... аның матурлыгын башка милләт вакилләренә дә җиткер!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133469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://st2.depositphotos.com/3990379/10805/v/950/depositphotos_108055198-stock-illustration-tatar-folk-ornaments-red.jpg"/>
          <p:cNvPicPr>
            <a:picLocks noChangeAspect="1" noChangeArrowheads="1"/>
          </p:cNvPicPr>
          <p:nvPr/>
        </p:nvPicPr>
        <p:blipFill>
          <a:blip r:embed="rId2" cstate="print"/>
          <a:srcRect t="91960"/>
          <a:stretch>
            <a:fillRect/>
          </a:stretch>
        </p:blipFill>
        <p:spPr bwMode="auto">
          <a:xfrm>
            <a:off x="0" y="6145480"/>
            <a:ext cx="12192000" cy="712520"/>
          </a:xfrm>
          <a:prstGeom prst="rect">
            <a:avLst/>
          </a:prstGeom>
          <a:noFill/>
        </p:spPr>
      </p:pic>
      <p:grpSp>
        <p:nvGrpSpPr>
          <p:cNvPr id="2" name="Группа 2"/>
          <p:cNvGrpSpPr/>
          <p:nvPr/>
        </p:nvGrpSpPr>
        <p:grpSpPr>
          <a:xfrm>
            <a:off x="0" y="-1"/>
            <a:ext cx="12192000" cy="1085494"/>
            <a:chOff x="0" y="-1"/>
            <a:chExt cx="11645735" cy="1085494"/>
          </a:xfrm>
        </p:grpSpPr>
        <p:pic>
          <p:nvPicPr>
            <p:cNvPr id="4" name="Picture 4" descr="http://st2.depositphotos.com/3990379/10805/v/950/depositphotos_108055198-stock-illustration-tatar-folk-ornaments-red.jpg"/>
            <p:cNvPicPr>
              <a:picLocks noChangeAspect="1" noChangeArrowheads="1"/>
            </p:cNvPicPr>
            <p:nvPr/>
          </p:nvPicPr>
          <p:blipFill>
            <a:blip r:embed="rId2" cstate="print"/>
            <a:srcRect r="53" b="79931"/>
            <a:stretch>
              <a:fillRect/>
            </a:stretch>
          </p:blipFill>
          <p:spPr bwMode="auto">
            <a:xfrm>
              <a:off x="0" y="-1"/>
              <a:ext cx="6874615" cy="1085493"/>
            </a:xfrm>
            <a:prstGeom prst="rect">
              <a:avLst/>
            </a:prstGeom>
            <a:noFill/>
          </p:spPr>
        </p:pic>
        <p:pic>
          <p:nvPicPr>
            <p:cNvPr id="5" name="Picture 4" descr="http://st2.depositphotos.com/3990379/10805/v/950/depositphotos_108055198-stock-illustration-tatar-folk-ornaments-red.jpg"/>
            <p:cNvPicPr>
              <a:picLocks noChangeAspect="1" noChangeArrowheads="1"/>
            </p:cNvPicPr>
            <p:nvPr/>
          </p:nvPicPr>
          <p:blipFill>
            <a:blip r:embed="rId2" cstate="print"/>
            <a:srcRect l="3839" r="53" b="79931"/>
            <a:stretch>
              <a:fillRect/>
            </a:stretch>
          </p:blipFill>
          <p:spPr bwMode="auto">
            <a:xfrm>
              <a:off x="5035138" y="0"/>
              <a:ext cx="6610597" cy="1085493"/>
            </a:xfrm>
            <a:prstGeom prst="rect">
              <a:avLst/>
            </a:prstGeom>
            <a:noFill/>
          </p:spPr>
        </p:pic>
      </p:grpSp>
      <p:pic>
        <p:nvPicPr>
          <p:cNvPr id="94210" name="Picture 2" descr="http://mega-art08.com/port_15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384" y="1047997"/>
            <a:ext cx="3686175" cy="523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4211" name="Rectangle 3"/>
          <p:cNvSpPr>
            <a:spLocks noChangeArrowheads="1"/>
          </p:cNvSpPr>
          <p:nvPr/>
        </p:nvSpPr>
        <p:spPr bwMode="auto">
          <a:xfrm rot="10800000" flipV="1">
            <a:off x="4643251" y="2559481"/>
            <a:ext cx="7255824" cy="14465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Гений русской литературы </a:t>
            </a:r>
            <a:r>
              <a:rPr kumimoji="0" lang="ru-RU" sz="24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Лев Николаевич Толстой </a:t>
            </a:r>
            <a:r>
              <a:rPr kumimoji="0" lang="ru-RU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в совершенстве знал татарский язык и говорил на нем без</a:t>
            </a:r>
            <a:r>
              <a:rPr kumimoji="0" lang="ru-RU" sz="240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акцента.</a:t>
            </a:r>
            <a:r>
              <a:rPr kumimoji="0" lang="ru-RU" sz="4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endParaRPr kumimoji="0" lang="ru-RU" sz="4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://st2.depositphotos.com/3990379/10805/v/950/depositphotos_108055198-stock-illustration-tatar-folk-ornaments-red.jpg"/>
          <p:cNvPicPr>
            <a:picLocks noChangeAspect="1" noChangeArrowheads="1"/>
          </p:cNvPicPr>
          <p:nvPr/>
        </p:nvPicPr>
        <p:blipFill>
          <a:blip r:embed="rId2" cstate="print"/>
          <a:srcRect t="91960"/>
          <a:stretch>
            <a:fillRect/>
          </a:stretch>
        </p:blipFill>
        <p:spPr bwMode="auto">
          <a:xfrm>
            <a:off x="0" y="6145480"/>
            <a:ext cx="12192000" cy="712520"/>
          </a:xfrm>
          <a:prstGeom prst="rect">
            <a:avLst/>
          </a:prstGeom>
          <a:noFill/>
        </p:spPr>
      </p:pic>
      <p:grpSp>
        <p:nvGrpSpPr>
          <p:cNvPr id="2" name="Группа 2"/>
          <p:cNvGrpSpPr/>
          <p:nvPr/>
        </p:nvGrpSpPr>
        <p:grpSpPr>
          <a:xfrm>
            <a:off x="0" y="-1"/>
            <a:ext cx="12192000" cy="1085494"/>
            <a:chOff x="0" y="-1"/>
            <a:chExt cx="11645735" cy="1085494"/>
          </a:xfrm>
        </p:grpSpPr>
        <p:pic>
          <p:nvPicPr>
            <p:cNvPr id="4" name="Picture 4" descr="http://st2.depositphotos.com/3990379/10805/v/950/depositphotos_108055198-stock-illustration-tatar-folk-ornaments-red.jpg"/>
            <p:cNvPicPr>
              <a:picLocks noChangeAspect="1" noChangeArrowheads="1"/>
            </p:cNvPicPr>
            <p:nvPr/>
          </p:nvPicPr>
          <p:blipFill>
            <a:blip r:embed="rId2" cstate="print"/>
            <a:srcRect r="53" b="79931"/>
            <a:stretch>
              <a:fillRect/>
            </a:stretch>
          </p:blipFill>
          <p:spPr bwMode="auto">
            <a:xfrm>
              <a:off x="0" y="-1"/>
              <a:ext cx="6874615" cy="1085493"/>
            </a:xfrm>
            <a:prstGeom prst="rect">
              <a:avLst/>
            </a:prstGeom>
            <a:noFill/>
          </p:spPr>
        </p:pic>
        <p:pic>
          <p:nvPicPr>
            <p:cNvPr id="5" name="Picture 4" descr="http://st2.depositphotos.com/3990379/10805/v/950/depositphotos_108055198-stock-illustration-tatar-folk-ornaments-red.jpg"/>
            <p:cNvPicPr>
              <a:picLocks noChangeAspect="1" noChangeArrowheads="1"/>
            </p:cNvPicPr>
            <p:nvPr/>
          </p:nvPicPr>
          <p:blipFill>
            <a:blip r:embed="rId2" cstate="print"/>
            <a:srcRect l="3839" r="53" b="79931"/>
            <a:stretch>
              <a:fillRect/>
            </a:stretch>
          </p:blipFill>
          <p:spPr bwMode="auto">
            <a:xfrm>
              <a:off x="5035138" y="0"/>
              <a:ext cx="6610597" cy="1085493"/>
            </a:xfrm>
            <a:prstGeom prst="rect">
              <a:avLst/>
            </a:prstGeom>
            <a:noFill/>
          </p:spPr>
        </p:pic>
      </p:grpSp>
      <p:sp>
        <p:nvSpPr>
          <p:cNvPr id="6" name="Прямоугольник 5"/>
          <p:cNvSpPr/>
          <p:nvPr/>
        </p:nvSpPr>
        <p:spPr>
          <a:xfrm>
            <a:off x="1603169" y="2274563"/>
            <a:ext cx="9310255" cy="19389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6">
                    <a:lumMod val="50000"/>
                  </a:schemeClr>
                </a:solidFill>
              </a:rPr>
              <a:t>3.  Каких известных личностей , учившихся в Казанском университете , Вы знаете  ?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://st2.depositphotos.com/3990379/10805/v/950/depositphotos_108055198-stock-illustration-tatar-folk-ornaments-red.jpg"/>
          <p:cNvPicPr>
            <a:picLocks noChangeAspect="1" noChangeArrowheads="1"/>
          </p:cNvPicPr>
          <p:nvPr/>
        </p:nvPicPr>
        <p:blipFill>
          <a:blip r:embed="rId2" cstate="print"/>
          <a:srcRect t="91960"/>
          <a:stretch>
            <a:fillRect/>
          </a:stretch>
        </p:blipFill>
        <p:spPr bwMode="auto">
          <a:xfrm>
            <a:off x="0" y="6145480"/>
            <a:ext cx="12192000" cy="712520"/>
          </a:xfrm>
          <a:prstGeom prst="rect">
            <a:avLst/>
          </a:prstGeom>
          <a:noFill/>
        </p:spPr>
      </p:pic>
      <p:grpSp>
        <p:nvGrpSpPr>
          <p:cNvPr id="2" name="Группа 2"/>
          <p:cNvGrpSpPr/>
          <p:nvPr/>
        </p:nvGrpSpPr>
        <p:grpSpPr>
          <a:xfrm>
            <a:off x="0" y="-1"/>
            <a:ext cx="12192000" cy="1085494"/>
            <a:chOff x="0" y="-1"/>
            <a:chExt cx="11645735" cy="1085494"/>
          </a:xfrm>
        </p:grpSpPr>
        <p:pic>
          <p:nvPicPr>
            <p:cNvPr id="4" name="Picture 4" descr="http://st2.depositphotos.com/3990379/10805/v/950/depositphotos_108055198-stock-illustration-tatar-folk-ornaments-red.jpg"/>
            <p:cNvPicPr>
              <a:picLocks noChangeAspect="1" noChangeArrowheads="1"/>
            </p:cNvPicPr>
            <p:nvPr/>
          </p:nvPicPr>
          <p:blipFill>
            <a:blip r:embed="rId2" cstate="print"/>
            <a:srcRect r="53" b="79931"/>
            <a:stretch>
              <a:fillRect/>
            </a:stretch>
          </p:blipFill>
          <p:spPr bwMode="auto">
            <a:xfrm>
              <a:off x="0" y="-1"/>
              <a:ext cx="6874615" cy="1085493"/>
            </a:xfrm>
            <a:prstGeom prst="rect">
              <a:avLst/>
            </a:prstGeom>
            <a:noFill/>
          </p:spPr>
        </p:pic>
        <p:pic>
          <p:nvPicPr>
            <p:cNvPr id="5" name="Picture 4" descr="http://st2.depositphotos.com/3990379/10805/v/950/depositphotos_108055198-stock-illustration-tatar-folk-ornaments-red.jpg"/>
            <p:cNvPicPr>
              <a:picLocks noChangeAspect="1" noChangeArrowheads="1"/>
            </p:cNvPicPr>
            <p:nvPr/>
          </p:nvPicPr>
          <p:blipFill>
            <a:blip r:embed="rId2" cstate="print"/>
            <a:srcRect l="3839" r="53" b="79931"/>
            <a:stretch>
              <a:fillRect/>
            </a:stretch>
          </p:blipFill>
          <p:spPr bwMode="auto">
            <a:xfrm>
              <a:off x="5035138" y="0"/>
              <a:ext cx="6610597" cy="1085493"/>
            </a:xfrm>
            <a:prstGeom prst="rect">
              <a:avLst/>
            </a:prstGeom>
            <a:noFill/>
          </p:spPr>
        </p:pic>
      </p:grpSp>
      <p:pic>
        <p:nvPicPr>
          <p:cNvPr id="90114" name="Picture 2" descr="http://risovach.ru/upload/2015/11/generator/lenin_97318003_orig_.jpg"/>
          <p:cNvPicPr>
            <a:picLocks noChangeAspect="1" noChangeArrowheads="1"/>
          </p:cNvPicPr>
          <p:nvPr/>
        </p:nvPicPr>
        <p:blipFill>
          <a:blip r:embed="rId3" cstate="print"/>
          <a:srcRect l="7302" t="2150" r="5928"/>
          <a:stretch>
            <a:fillRect/>
          </a:stretch>
        </p:blipFill>
        <p:spPr bwMode="auto">
          <a:xfrm>
            <a:off x="0" y="1116280"/>
            <a:ext cx="2398815" cy="3420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73900" y="4930630"/>
            <a:ext cx="26052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dirty="0"/>
              <a:t>Владимир Ильич Ленин</a:t>
            </a:r>
            <a:endParaRPr lang="ru-RU" dirty="0"/>
          </a:p>
        </p:txBody>
      </p:sp>
      <p:pic>
        <p:nvPicPr>
          <p:cNvPr id="8" name="Picture 2" descr="http://mega-art08.com/port_15_2.jpg"/>
          <p:cNvPicPr>
            <a:picLocks noChangeAspect="1" noChangeArrowheads="1"/>
          </p:cNvPicPr>
          <p:nvPr/>
        </p:nvPicPr>
        <p:blipFill>
          <a:blip r:embed="rId4" cstate="print"/>
          <a:srcRect l="10631" t="6517" r="10762" b="29332"/>
          <a:stretch>
            <a:fillRect/>
          </a:stretch>
        </p:blipFill>
        <p:spPr bwMode="auto">
          <a:xfrm>
            <a:off x="2933205" y="1365664"/>
            <a:ext cx="2723519" cy="3158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873829" y="4514993"/>
            <a:ext cx="3051958" cy="35394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700" b="1" dirty="0">
                <a:latin typeface="Arial" pitchFamily="34" charset="0"/>
                <a:cs typeface="Arial" pitchFamily="34" charset="0"/>
              </a:rPr>
              <a:t>Лев Николаевич Толстой </a:t>
            </a:r>
            <a:endParaRPr lang="ru-RU" sz="1700" dirty="0"/>
          </a:p>
        </p:txBody>
      </p:sp>
      <p:pic>
        <p:nvPicPr>
          <p:cNvPr id="90116" name="Picture 4" descr="http://pedagogic.ru/books/item/f00/s00/z0000027/pic/000016.jpg"/>
          <p:cNvPicPr>
            <a:picLocks noChangeAspect="1" noChangeArrowheads="1"/>
          </p:cNvPicPr>
          <p:nvPr/>
        </p:nvPicPr>
        <p:blipFill>
          <a:blip r:embed="rId5" cstate="print"/>
          <a:srcRect t="2766" r="5511" b="4863"/>
          <a:stretch>
            <a:fillRect/>
          </a:stretch>
        </p:blipFill>
        <p:spPr bwMode="auto">
          <a:xfrm>
            <a:off x="5962610" y="1353787"/>
            <a:ext cx="2370900" cy="3111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5544228" y="4966258"/>
            <a:ext cx="3552271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/>
              <a:t>Николай Иванович </a:t>
            </a:r>
            <a:r>
              <a:rPr lang="ru-RU" b="1" dirty="0" err="1"/>
              <a:t>Лобачевскии</a:t>
            </a:r>
            <a:r>
              <a:rPr lang="ru-RU" b="1" dirty="0"/>
              <a:t>̆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8351551" y="4562496"/>
            <a:ext cx="3564117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dirty="0"/>
              <a:t>Александр Михайлович Бутлеров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7552705" y="5510151"/>
            <a:ext cx="3954483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В разные годы возглавляли Казанский Университет в должности ректора</a:t>
            </a:r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8930244" y="5201392"/>
            <a:ext cx="486888" cy="36813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rot="5400000">
            <a:off x="9304318" y="5062846"/>
            <a:ext cx="864919" cy="19198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118" name="Picture 6" descr="http://journal.foto.ua/wp-content/uploads/2015/02/Butlerov_A.png"/>
          <p:cNvPicPr>
            <a:picLocks noChangeAspect="1" noChangeArrowheads="1"/>
          </p:cNvPicPr>
          <p:nvPr/>
        </p:nvPicPr>
        <p:blipFill>
          <a:blip r:embed="rId6" cstate="print"/>
          <a:srcRect l="3372" t="5550" r="5300" b="5744"/>
          <a:stretch>
            <a:fillRect/>
          </a:stretch>
        </p:blipFill>
        <p:spPr bwMode="auto">
          <a:xfrm>
            <a:off x="8787740" y="1175656"/>
            <a:ext cx="2861953" cy="3455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://st2.depositphotos.com/3990379/10805/v/950/depositphotos_108055198-stock-illustration-tatar-folk-ornaments-red.jpg"/>
          <p:cNvPicPr>
            <a:picLocks noChangeAspect="1" noChangeArrowheads="1"/>
          </p:cNvPicPr>
          <p:nvPr/>
        </p:nvPicPr>
        <p:blipFill>
          <a:blip r:embed="rId2" cstate="print"/>
          <a:srcRect t="91960"/>
          <a:stretch>
            <a:fillRect/>
          </a:stretch>
        </p:blipFill>
        <p:spPr bwMode="auto">
          <a:xfrm>
            <a:off x="0" y="6145480"/>
            <a:ext cx="12192000" cy="712520"/>
          </a:xfrm>
          <a:prstGeom prst="rect">
            <a:avLst/>
          </a:prstGeom>
          <a:noFill/>
        </p:spPr>
      </p:pic>
      <p:grpSp>
        <p:nvGrpSpPr>
          <p:cNvPr id="2" name="Группа 2"/>
          <p:cNvGrpSpPr/>
          <p:nvPr/>
        </p:nvGrpSpPr>
        <p:grpSpPr>
          <a:xfrm>
            <a:off x="0" y="-1"/>
            <a:ext cx="12192000" cy="1085494"/>
            <a:chOff x="0" y="-1"/>
            <a:chExt cx="11645735" cy="1085494"/>
          </a:xfrm>
        </p:grpSpPr>
        <p:pic>
          <p:nvPicPr>
            <p:cNvPr id="4" name="Picture 4" descr="http://st2.depositphotos.com/3990379/10805/v/950/depositphotos_108055198-stock-illustration-tatar-folk-ornaments-red.jpg"/>
            <p:cNvPicPr>
              <a:picLocks noChangeAspect="1" noChangeArrowheads="1"/>
            </p:cNvPicPr>
            <p:nvPr/>
          </p:nvPicPr>
          <p:blipFill>
            <a:blip r:embed="rId2" cstate="print"/>
            <a:srcRect r="53" b="79931"/>
            <a:stretch>
              <a:fillRect/>
            </a:stretch>
          </p:blipFill>
          <p:spPr bwMode="auto">
            <a:xfrm>
              <a:off x="0" y="-1"/>
              <a:ext cx="6874615" cy="1085493"/>
            </a:xfrm>
            <a:prstGeom prst="rect">
              <a:avLst/>
            </a:prstGeom>
            <a:noFill/>
          </p:spPr>
        </p:pic>
        <p:pic>
          <p:nvPicPr>
            <p:cNvPr id="5" name="Picture 4" descr="http://st2.depositphotos.com/3990379/10805/v/950/depositphotos_108055198-stock-illustration-tatar-folk-ornaments-red.jpg"/>
            <p:cNvPicPr>
              <a:picLocks noChangeAspect="1" noChangeArrowheads="1"/>
            </p:cNvPicPr>
            <p:nvPr/>
          </p:nvPicPr>
          <p:blipFill>
            <a:blip r:embed="rId2" cstate="print"/>
            <a:srcRect l="3839" r="53" b="79931"/>
            <a:stretch>
              <a:fillRect/>
            </a:stretch>
          </p:blipFill>
          <p:spPr bwMode="auto">
            <a:xfrm>
              <a:off x="5035138" y="0"/>
              <a:ext cx="6610597" cy="1085493"/>
            </a:xfrm>
            <a:prstGeom prst="rect">
              <a:avLst/>
            </a:prstGeom>
            <a:noFill/>
          </p:spPr>
        </p:pic>
      </p:grpSp>
      <p:sp>
        <p:nvSpPr>
          <p:cNvPr id="6" name="Прямоугольник 5"/>
          <p:cNvSpPr/>
          <p:nvPr/>
        </p:nvSpPr>
        <p:spPr>
          <a:xfrm>
            <a:off x="1603169" y="2274563"/>
            <a:ext cx="9310255" cy="19389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6">
                    <a:lumMod val="50000"/>
                  </a:schemeClr>
                </a:solidFill>
              </a:rPr>
              <a:t>4.Татары собак никогда </a:t>
            </a:r>
            <a:r>
              <a:rPr lang="ru-RU" sz="4000" b="1" dirty="0" err="1">
                <a:solidFill>
                  <a:schemeClr val="accent6">
                    <a:lumMod val="50000"/>
                  </a:schemeClr>
                </a:solidFill>
              </a:rPr>
              <a:t>никогда</a:t>
            </a:r>
            <a:r>
              <a:rPr lang="ru-RU" sz="4000" b="1" dirty="0">
                <a:solidFill>
                  <a:schemeClr val="accent6">
                    <a:lumMod val="50000"/>
                  </a:schemeClr>
                </a:solidFill>
              </a:rPr>
              <a:t> не держали в домах. С чем это было связано?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://st2.depositphotos.com/3990379/10805/v/950/depositphotos_108055198-stock-illustration-tatar-folk-ornaments-red.jpg"/>
          <p:cNvPicPr>
            <a:picLocks noChangeAspect="1" noChangeArrowheads="1"/>
          </p:cNvPicPr>
          <p:nvPr/>
        </p:nvPicPr>
        <p:blipFill>
          <a:blip r:embed="rId2" cstate="print"/>
          <a:srcRect t="91960"/>
          <a:stretch>
            <a:fillRect/>
          </a:stretch>
        </p:blipFill>
        <p:spPr bwMode="auto">
          <a:xfrm>
            <a:off x="0" y="6145480"/>
            <a:ext cx="12192000" cy="712520"/>
          </a:xfrm>
          <a:prstGeom prst="rect">
            <a:avLst/>
          </a:prstGeom>
          <a:noFill/>
        </p:spPr>
      </p:pic>
      <p:grpSp>
        <p:nvGrpSpPr>
          <p:cNvPr id="2" name="Группа 2"/>
          <p:cNvGrpSpPr/>
          <p:nvPr/>
        </p:nvGrpSpPr>
        <p:grpSpPr>
          <a:xfrm>
            <a:off x="0" y="-1"/>
            <a:ext cx="12192000" cy="1085494"/>
            <a:chOff x="0" y="-1"/>
            <a:chExt cx="11645735" cy="1085494"/>
          </a:xfrm>
        </p:grpSpPr>
        <p:pic>
          <p:nvPicPr>
            <p:cNvPr id="4" name="Picture 4" descr="http://st2.depositphotos.com/3990379/10805/v/950/depositphotos_108055198-stock-illustration-tatar-folk-ornaments-red.jpg"/>
            <p:cNvPicPr>
              <a:picLocks noChangeAspect="1" noChangeArrowheads="1"/>
            </p:cNvPicPr>
            <p:nvPr/>
          </p:nvPicPr>
          <p:blipFill>
            <a:blip r:embed="rId2" cstate="print"/>
            <a:srcRect r="53" b="79931"/>
            <a:stretch>
              <a:fillRect/>
            </a:stretch>
          </p:blipFill>
          <p:spPr bwMode="auto">
            <a:xfrm>
              <a:off x="0" y="-1"/>
              <a:ext cx="6874615" cy="1085493"/>
            </a:xfrm>
            <a:prstGeom prst="rect">
              <a:avLst/>
            </a:prstGeom>
            <a:noFill/>
          </p:spPr>
        </p:pic>
        <p:pic>
          <p:nvPicPr>
            <p:cNvPr id="5" name="Picture 4" descr="http://st2.depositphotos.com/3990379/10805/v/950/depositphotos_108055198-stock-illustration-tatar-folk-ornaments-red.jpg"/>
            <p:cNvPicPr>
              <a:picLocks noChangeAspect="1" noChangeArrowheads="1"/>
            </p:cNvPicPr>
            <p:nvPr/>
          </p:nvPicPr>
          <p:blipFill>
            <a:blip r:embed="rId2" cstate="print"/>
            <a:srcRect l="3839" r="53" b="79931"/>
            <a:stretch>
              <a:fillRect/>
            </a:stretch>
          </p:blipFill>
          <p:spPr bwMode="auto">
            <a:xfrm>
              <a:off x="5035138" y="0"/>
              <a:ext cx="6610597" cy="1085493"/>
            </a:xfrm>
            <a:prstGeom prst="rect">
              <a:avLst/>
            </a:prstGeom>
            <a:noFill/>
          </p:spPr>
        </p:pic>
      </p:grpSp>
      <p:sp>
        <p:nvSpPr>
          <p:cNvPr id="6" name="Прямоугольник 5"/>
          <p:cNvSpPr/>
          <p:nvPr/>
        </p:nvSpPr>
        <p:spPr>
          <a:xfrm>
            <a:off x="951394" y="1926172"/>
            <a:ext cx="10223288" cy="206210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dirty="0"/>
              <a:t>Согласно мусульманским канонам, ангелы не войдут в дома, где есть собаки. </a:t>
            </a:r>
          </a:p>
          <a:p>
            <a:pPr algn="ctr"/>
            <a:r>
              <a:rPr lang="ru-RU" sz="3200" dirty="0"/>
              <a:t> Собаки, которых держат в качестве сторожевых во дворе, являются исключением.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://st2.depositphotos.com/3990379/10805/v/950/depositphotos_108055198-stock-illustration-tatar-folk-ornaments-red.jpg"/>
          <p:cNvPicPr>
            <a:picLocks noChangeAspect="1" noChangeArrowheads="1"/>
          </p:cNvPicPr>
          <p:nvPr/>
        </p:nvPicPr>
        <p:blipFill>
          <a:blip r:embed="rId2" cstate="print"/>
          <a:srcRect t="91960"/>
          <a:stretch>
            <a:fillRect/>
          </a:stretch>
        </p:blipFill>
        <p:spPr bwMode="auto">
          <a:xfrm>
            <a:off x="0" y="6145480"/>
            <a:ext cx="12192000" cy="712520"/>
          </a:xfrm>
          <a:prstGeom prst="rect">
            <a:avLst/>
          </a:prstGeom>
          <a:noFill/>
        </p:spPr>
      </p:pic>
      <p:grpSp>
        <p:nvGrpSpPr>
          <p:cNvPr id="2" name="Группа 2"/>
          <p:cNvGrpSpPr/>
          <p:nvPr/>
        </p:nvGrpSpPr>
        <p:grpSpPr>
          <a:xfrm>
            <a:off x="0" y="-1"/>
            <a:ext cx="12192000" cy="1085494"/>
            <a:chOff x="0" y="-1"/>
            <a:chExt cx="11645735" cy="1085494"/>
          </a:xfrm>
        </p:grpSpPr>
        <p:pic>
          <p:nvPicPr>
            <p:cNvPr id="4" name="Picture 4" descr="http://st2.depositphotos.com/3990379/10805/v/950/depositphotos_108055198-stock-illustration-tatar-folk-ornaments-red.jpg"/>
            <p:cNvPicPr>
              <a:picLocks noChangeAspect="1" noChangeArrowheads="1"/>
            </p:cNvPicPr>
            <p:nvPr/>
          </p:nvPicPr>
          <p:blipFill>
            <a:blip r:embed="rId2" cstate="print"/>
            <a:srcRect r="53" b="79931"/>
            <a:stretch>
              <a:fillRect/>
            </a:stretch>
          </p:blipFill>
          <p:spPr bwMode="auto">
            <a:xfrm>
              <a:off x="0" y="-1"/>
              <a:ext cx="6874615" cy="1085493"/>
            </a:xfrm>
            <a:prstGeom prst="rect">
              <a:avLst/>
            </a:prstGeom>
            <a:noFill/>
          </p:spPr>
        </p:pic>
        <p:pic>
          <p:nvPicPr>
            <p:cNvPr id="5" name="Picture 4" descr="http://st2.depositphotos.com/3990379/10805/v/950/depositphotos_108055198-stock-illustration-tatar-folk-ornaments-red.jpg"/>
            <p:cNvPicPr>
              <a:picLocks noChangeAspect="1" noChangeArrowheads="1"/>
            </p:cNvPicPr>
            <p:nvPr/>
          </p:nvPicPr>
          <p:blipFill>
            <a:blip r:embed="rId2" cstate="print"/>
            <a:srcRect l="3839" r="53" b="79931"/>
            <a:stretch>
              <a:fillRect/>
            </a:stretch>
          </p:blipFill>
          <p:spPr bwMode="auto">
            <a:xfrm>
              <a:off x="5035138" y="0"/>
              <a:ext cx="6610597" cy="1085493"/>
            </a:xfrm>
            <a:prstGeom prst="rect">
              <a:avLst/>
            </a:prstGeom>
            <a:noFill/>
          </p:spPr>
        </p:pic>
      </p:grpSp>
      <p:sp>
        <p:nvSpPr>
          <p:cNvPr id="6" name="Прямоугольник 5"/>
          <p:cNvSpPr/>
          <p:nvPr/>
        </p:nvSpPr>
        <p:spPr>
          <a:xfrm>
            <a:off x="1603169" y="2274563"/>
            <a:ext cx="9310255" cy="230832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6">
                    <a:lumMod val="50000"/>
                  </a:schemeClr>
                </a:solidFill>
              </a:rPr>
              <a:t>5.Перечислите известные Вам национальные блюда татарской кухни. </a:t>
            </a:r>
            <a:r>
              <a:rPr lang="ru-RU" sz="3200" b="1" dirty="0">
                <a:solidFill>
                  <a:schemeClr val="tx1"/>
                </a:solidFill>
              </a:rPr>
              <a:t>(Выигрывает команда, назвавшая большее число шедевров татарской  кулинарии)</a:t>
            </a:r>
            <a:endParaRPr lang="ru-RU" sz="4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epositphotos_108055176-stock-illustration-tatar-folk-ornaments-green.jpg"/>
          <p:cNvPicPr>
            <a:picLocks noChangeAspect="1"/>
          </p:cNvPicPr>
          <p:nvPr/>
        </p:nvPicPr>
        <p:blipFill>
          <a:blip r:embed="rId2" cstate="print"/>
          <a:srcRect t="92126" r="381"/>
          <a:stretch>
            <a:fillRect/>
          </a:stretch>
        </p:blipFill>
        <p:spPr>
          <a:xfrm>
            <a:off x="0" y="5943601"/>
            <a:ext cx="12192000" cy="914399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0" y="0"/>
            <a:ext cx="12192000" cy="1084521"/>
            <a:chOff x="0" y="0"/>
            <a:chExt cx="9368129" cy="1161379"/>
          </a:xfrm>
        </p:grpSpPr>
        <p:pic>
          <p:nvPicPr>
            <p:cNvPr id="3" name="Рисунок 2" descr="depositphotos_108055176-stock-illustration-tatar-folk-ornaments-green.jpg"/>
            <p:cNvPicPr>
              <a:picLocks noChangeAspect="1"/>
            </p:cNvPicPr>
            <p:nvPr/>
          </p:nvPicPr>
          <p:blipFill>
            <a:blip r:embed="rId2" cstate="print"/>
            <a:srcRect l="168" b="79024"/>
            <a:stretch>
              <a:fillRect/>
            </a:stretch>
          </p:blipFill>
          <p:spPr>
            <a:xfrm>
              <a:off x="0" y="0"/>
              <a:ext cx="5527343" cy="1161379"/>
            </a:xfrm>
            <a:prstGeom prst="rect">
              <a:avLst/>
            </a:prstGeom>
          </p:spPr>
        </p:pic>
        <p:pic>
          <p:nvPicPr>
            <p:cNvPr id="5" name="Рисунок 4" descr="depositphotos_108055176-stock-illustration-tatar-folk-ornaments-green.jpg"/>
            <p:cNvPicPr>
              <a:picLocks noChangeAspect="1"/>
            </p:cNvPicPr>
            <p:nvPr/>
          </p:nvPicPr>
          <p:blipFill>
            <a:blip r:embed="rId2" cstate="print"/>
            <a:srcRect l="5693" b="79024"/>
            <a:stretch>
              <a:fillRect/>
            </a:stretch>
          </p:blipFill>
          <p:spPr>
            <a:xfrm>
              <a:off x="4146698" y="0"/>
              <a:ext cx="5221431" cy="1161379"/>
            </a:xfrm>
            <a:prstGeom prst="rect">
              <a:avLst/>
            </a:prstGeom>
          </p:spPr>
        </p:pic>
      </p:grpSp>
      <p:sp>
        <p:nvSpPr>
          <p:cNvPr id="7" name="Прямоугольник 6"/>
          <p:cNvSpPr/>
          <p:nvPr/>
        </p:nvSpPr>
        <p:spPr>
          <a:xfrm>
            <a:off x="2755074" y="2066305"/>
            <a:ext cx="5522027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7200" b="1" dirty="0" err="1">
                <a:solidFill>
                  <a:srgbClr val="C00000"/>
                </a:solidFill>
              </a:rPr>
              <a:t>өченче</a:t>
            </a:r>
            <a:r>
              <a:rPr lang="ru-RU" sz="7200" dirty="0" err="1"/>
              <a:t> </a:t>
            </a:r>
            <a:r>
              <a:rPr lang="ru-RU" sz="7200" b="1" dirty="0">
                <a:solidFill>
                  <a:srgbClr val="C00000"/>
                </a:solidFill>
              </a:rPr>
              <a:t>тур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755075" y="3453738"/>
            <a:ext cx="5557653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7200" b="1" dirty="0">
                <a:solidFill>
                  <a:srgbClr val="007E39"/>
                </a:solidFill>
              </a:rPr>
              <a:t>Третий тур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epositphotos_108055176-stock-illustration-tatar-folk-ornaments-green.jpg"/>
          <p:cNvPicPr>
            <a:picLocks noChangeAspect="1"/>
          </p:cNvPicPr>
          <p:nvPr/>
        </p:nvPicPr>
        <p:blipFill>
          <a:blip r:embed="rId2" cstate="print"/>
          <a:srcRect t="92126" r="381"/>
          <a:stretch>
            <a:fillRect/>
          </a:stretch>
        </p:blipFill>
        <p:spPr>
          <a:xfrm>
            <a:off x="0" y="5943601"/>
            <a:ext cx="12192000" cy="914399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0" y="0"/>
            <a:ext cx="12192000" cy="1084521"/>
            <a:chOff x="0" y="0"/>
            <a:chExt cx="9368129" cy="1161379"/>
          </a:xfrm>
        </p:grpSpPr>
        <p:pic>
          <p:nvPicPr>
            <p:cNvPr id="4" name="Рисунок 3" descr="depositphotos_108055176-stock-illustration-tatar-folk-ornaments-green.jpg"/>
            <p:cNvPicPr>
              <a:picLocks noChangeAspect="1"/>
            </p:cNvPicPr>
            <p:nvPr/>
          </p:nvPicPr>
          <p:blipFill>
            <a:blip r:embed="rId2" cstate="print"/>
            <a:srcRect l="168" b="79024"/>
            <a:stretch>
              <a:fillRect/>
            </a:stretch>
          </p:blipFill>
          <p:spPr>
            <a:xfrm>
              <a:off x="0" y="0"/>
              <a:ext cx="5527343" cy="1161379"/>
            </a:xfrm>
            <a:prstGeom prst="rect">
              <a:avLst/>
            </a:prstGeom>
          </p:spPr>
        </p:pic>
        <p:pic>
          <p:nvPicPr>
            <p:cNvPr id="5" name="Рисунок 4" descr="depositphotos_108055176-stock-illustration-tatar-folk-ornaments-green.jpg"/>
            <p:cNvPicPr>
              <a:picLocks noChangeAspect="1"/>
            </p:cNvPicPr>
            <p:nvPr/>
          </p:nvPicPr>
          <p:blipFill>
            <a:blip r:embed="rId2" cstate="print"/>
            <a:srcRect l="5693" b="79024"/>
            <a:stretch>
              <a:fillRect/>
            </a:stretch>
          </p:blipFill>
          <p:spPr>
            <a:xfrm>
              <a:off x="4146698" y="0"/>
              <a:ext cx="5221431" cy="1161379"/>
            </a:xfrm>
            <a:prstGeom prst="rect">
              <a:avLst/>
            </a:prstGeom>
          </p:spPr>
        </p:pic>
      </p:grpSp>
      <p:sp>
        <p:nvSpPr>
          <p:cNvPr id="6" name="Прямоугольник 5"/>
          <p:cNvSpPr/>
          <p:nvPr/>
        </p:nvSpPr>
        <p:spPr>
          <a:xfrm>
            <a:off x="2434442" y="1225804"/>
            <a:ext cx="8443355" cy="44387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numCol="2">
            <a:spAutoFit/>
          </a:bodyPr>
          <a:lstStyle/>
          <a:p>
            <a:br>
              <a:rPr lang="ru-RU" sz="2000" dirty="0"/>
            </a:br>
            <a:r>
              <a:rPr lang="ru-RU" sz="2400" dirty="0"/>
              <a:t>1)</a:t>
            </a:r>
            <a:r>
              <a:rPr lang="ru-RU" sz="2400" b="1" u="sng" dirty="0"/>
              <a:t> Книга </a:t>
            </a:r>
            <a:r>
              <a:rPr lang="ru-RU" sz="2400" dirty="0"/>
              <a:t>-а) </a:t>
            </a:r>
            <a:r>
              <a:rPr lang="ru-RU" sz="2400" dirty="0" err="1"/>
              <a:t>каеш</a:t>
            </a:r>
            <a:endParaRPr lang="ru-RU" sz="2400" dirty="0"/>
          </a:p>
          <a:p>
            <a:r>
              <a:rPr lang="ru-RU" sz="2400" dirty="0"/>
              <a:t>                  б)</a:t>
            </a:r>
            <a:r>
              <a:rPr lang="ru-RU" sz="2400" dirty="0" err="1"/>
              <a:t>китап</a:t>
            </a:r>
            <a:endParaRPr lang="ru-RU" sz="2400" dirty="0"/>
          </a:p>
          <a:p>
            <a:r>
              <a:rPr lang="ru-RU" sz="2400" dirty="0"/>
              <a:t>                  в)</a:t>
            </a:r>
            <a:r>
              <a:rPr lang="ru-RU" sz="2400" dirty="0" err="1"/>
              <a:t>каен</a:t>
            </a:r>
            <a:endParaRPr lang="ru-RU" sz="2400" dirty="0"/>
          </a:p>
          <a:p>
            <a:br>
              <a:rPr lang="ru-RU" sz="2400" dirty="0"/>
            </a:br>
            <a:r>
              <a:rPr lang="ru-RU" sz="2400" dirty="0"/>
              <a:t>2)</a:t>
            </a:r>
            <a:r>
              <a:rPr lang="ru-RU" sz="2400" b="1" u="sng" dirty="0"/>
              <a:t>Вода</a:t>
            </a:r>
            <a:r>
              <a:rPr lang="ru-RU" sz="2400" dirty="0"/>
              <a:t> –  а) </a:t>
            </a:r>
            <a:r>
              <a:rPr lang="ru-RU" sz="2400" dirty="0" err="1"/>
              <a:t>сүзлек </a:t>
            </a:r>
            <a:br>
              <a:rPr lang="ru-RU" sz="2400" dirty="0"/>
            </a:br>
            <a:r>
              <a:rPr lang="ru-RU" sz="2400" dirty="0"/>
              <a:t>                  б) </a:t>
            </a:r>
            <a:r>
              <a:rPr lang="ru-RU" sz="2400" dirty="0" err="1"/>
              <a:t>чәчәк</a:t>
            </a:r>
            <a:endParaRPr lang="ru-RU" sz="2400" dirty="0"/>
          </a:p>
          <a:p>
            <a:r>
              <a:rPr lang="ru-RU" sz="2400" dirty="0"/>
              <a:t>                  в)су</a:t>
            </a:r>
          </a:p>
          <a:p>
            <a:br>
              <a:rPr lang="ru-RU" sz="2400" dirty="0"/>
            </a:br>
            <a:r>
              <a:rPr lang="ru-RU" sz="2400" dirty="0"/>
              <a:t>3)</a:t>
            </a:r>
            <a:r>
              <a:rPr lang="ru-RU" sz="2400" b="1" u="sng" dirty="0"/>
              <a:t>Ветер </a:t>
            </a:r>
            <a:r>
              <a:rPr lang="ru-RU" sz="2400" dirty="0"/>
              <a:t>- а) алан</a:t>
            </a:r>
          </a:p>
          <a:p>
            <a:r>
              <a:rPr lang="ru-RU" sz="2400" dirty="0"/>
              <a:t>                 б) </a:t>
            </a:r>
            <a:r>
              <a:rPr lang="ru-RU" sz="2400" dirty="0" err="1"/>
              <a:t>җил</a:t>
            </a:r>
            <a:endParaRPr lang="ru-RU" sz="2400" dirty="0"/>
          </a:p>
          <a:p>
            <a:r>
              <a:rPr lang="ru-RU" sz="2400" dirty="0"/>
              <a:t>                 в)</a:t>
            </a:r>
            <a:r>
              <a:rPr lang="ru-RU" sz="2400" dirty="0" err="1"/>
              <a:t>карбыз</a:t>
            </a:r>
            <a:br>
              <a:rPr lang="ru-RU" sz="2400" dirty="0"/>
            </a:br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r>
              <a:rPr lang="ru-RU" sz="2400" dirty="0"/>
              <a:t>4)</a:t>
            </a:r>
            <a:r>
              <a:rPr lang="ru-RU" sz="2400" b="1" u="sng" dirty="0"/>
              <a:t>Лист дерева-  </a:t>
            </a:r>
            <a:r>
              <a:rPr lang="ru-RU" sz="2400" dirty="0"/>
              <a:t>а)</a:t>
            </a:r>
            <a:r>
              <a:rPr lang="ru-RU" sz="2400" dirty="0" err="1"/>
              <a:t>яфрак</a:t>
            </a:r>
            <a:r>
              <a:rPr lang="ru-RU" sz="2400" dirty="0"/>
              <a:t> </a:t>
            </a:r>
          </a:p>
          <a:p>
            <a:r>
              <a:rPr lang="ru-RU" sz="2400" dirty="0"/>
              <a:t>                              б)бит</a:t>
            </a:r>
          </a:p>
          <a:p>
            <a:r>
              <a:rPr lang="ru-RU" sz="2400" dirty="0"/>
              <a:t>                              в)бал</a:t>
            </a:r>
            <a:br>
              <a:rPr lang="ru-RU" sz="2400" dirty="0"/>
            </a:br>
            <a:endParaRPr lang="ru-RU" sz="2400" dirty="0"/>
          </a:p>
          <a:p>
            <a:r>
              <a:rPr lang="ru-RU" sz="2400" dirty="0"/>
              <a:t>5)</a:t>
            </a:r>
            <a:r>
              <a:rPr lang="ru-RU" sz="2400" b="1" u="sng" dirty="0"/>
              <a:t>Цветок</a:t>
            </a:r>
            <a:r>
              <a:rPr lang="ru-RU" sz="2400" u="sng" dirty="0"/>
              <a:t> </a:t>
            </a:r>
            <a:r>
              <a:rPr lang="ru-RU" sz="2400" dirty="0"/>
              <a:t>–  а)</a:t>
            </a:r>
            <a:r>
              <a:rPr lang="ru-RU" sz="2400" dirty="0" err="1"/>
              <a:t>чәк-чәк</a:t>
            </a:r>
            <a:endParaRPr lang="ru-RU" sz="2400" dirty="0"/>
          </a:p>
          <a:p>
            <a:r>
              <a:rPr lang="ru-RU" sz="2400" dirty="0"/>
              <a:t>                      б)</a:t>
            </a:r>
            <a:r>
              <a:rPr lang="ru-RU" sz="2400" dirty="0" err="1"/>
              <a:t>чәнечке</a:t>
            </a:r>
            <a:endParaRPr lang="ru-RU" sz="2400" dirty="0"/>
          </a:p>
          <a:p>
            <a:r>
              <a:rPr lang="ru-RU" sz="2400" dirty="0"/>
              <a:t>                      в)</a:t>
            </a:r>
            <a:r>
              <a:rPr lang="ru-RU" sz="2400" dirty="0" err="1"/>
              <a:t>Чәчәк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727366" y="148879"/>
            <a:ext cx="6096000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2400" dirty="0"/>
              <a:t>1.Выберите правильный перевод с русского на татарский: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epositphotos_108055176-stock-illustration-tatar-folk-ornaments-green.jpg"/>
          <p:cNvPicPr>
            <a:picLocks noChangeAspect="1"/>
          </p:cNvPicPr>
          <p:nvPr/>
        </p:nvPicPr>
        <p:blipFill>
          <a:blip r:embed="rId2" cstate="print"/>
          <a:srcRect t="92126" r="381"/>
          <a:stretch>
            <a:fillRect/>
          </a:stretch>
        </p:blipFill>
        <p:spPr>
          <a:xfrm>
            <a:off x="0" y="5943601"/>
            <a:ext cx="12192000" cy="914399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0" y="0"/>
            <a:ext cx="12192000" cy="1084521"/>
            <a:chOff x="0" y="0"/>
            <a:chExt cx="9368129" cy="1161379"/>
          </a:xfrm>
        </p:grpSpPr>
        <p:pic>
          <p:nvPicPr>
            <p:cNvPr id="4" name="Рисунок 3" descr="depositphotos_108055176-stock-illustration-tatar-folk-ornaments-green.jpg"/>
            <p:cNvPicPr>
              <a:picLocks noChangeAspect="1"/>
            </p:cNvPicPr>
            <p:nvPr/>
          </p:nvPicPr>
          <p:blipFill>
            <a:blip r:embed="rId2" cstate="print"/>
            <a:srcRect l="168" b="79024"/>
            <a:stretch>
              <a:fillRect/>
            </a:stretch>
          </p:blipFill>
          <p:spPr>
            <a:xfrm>
              <a:off x="0" y="0"/>
              <a:ext cx="5527343" cy="1161379"/>
            </a:xfrm>
            <a:prstGeom prst="rect">
              <a:avLst/>
            </a:prstGeom>
          </p:spPr>
        </p:pic>
        <p:pic>
          <p:nvPicPr>
            <p:cNvPr id="5" name="Рисунок 4" descr="depositphotos_108055176-stock-illustration-tatar-folk-ornaments-green.jpg"/>
            <p:cNvPicPr>
              <a:picLocks noChangeAspect="1"/>
            </p:cNvPicPr>
            <p:nvPr/>
          </p:nvPicPr>
          <p:blipFill>
            <a:blip r:embed="rId2" cstate="print"/>
            <a:srcRect l="5693" b="79024"/>
            <a:stretch>
              <a:fillRect/>
            </a:stretch>
          </p:blipFill>
          <p:spPr>
            <a:xfrm>
              <a:off x="4146698" y="0"/>
              <a:ext cx="5221431" cy="1161379"/>
            </a:xfrm>
            <a:prstGeom prst="rect">
              <a:avLst/>
            </a:prstGeom>
          </p:spPr>
        </p:pic>
      </p:grpSp>
      <p:sp>
        <p:nvSpPr>
          <p:cNvPr id="6" name="Прямоугольник 5"/>
          <p:cNvSpPr/>
          <p:nvPr/>
        </p:nvSpPr>
        <p:spPr>
          <a:xfrm>
            <a:off x="2434442" y="1225804"/>
            <a:ext cx="8443355" cy="427809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numCol="2">
            <a:spAutoFit/>
          </a:bodyPr>
          <a:lstStyle/>
          <a:p>
            <a:br>
              <a:rPr lang="ru-RU" sz="2000" dirty="0"/>
            </a:br>
            <a:r>
              <a:rPr lang="ru-RU" sz="2400" dirty="0"/>
              <a:t>1)</a:t>
            </a:r>
            <a:r>
              <a:rPr lang="ru-RU" sz="2400" b="1" u="sng" dirty="0"/>
              <a:t> Книга </a:t>
            </a:r>
            <a:r>
              <a:rPr lang="ru-RU" sz="2400" dirty="0"/>
              <a:t>-</a:t>
            </a:r>
          </a:p>
          <a:p>
            <a:r>
              <a:rPr lang="ru-RU" sz="2400" dirty="0"/>
              <a:t>                 </a:t>
            </a:r>
            <a:r>
              <a:rPr lang="ru-RU" sz="2800" dirty="0"/>
              <a:t> </a:t>
            </a:r>
            <a:r>
              <a:rPr lang="ru-RU" sz="2800" b="1" dirty="0"/>
              <a:t>б)</a:t>
            </a:r>
            <a:r>
              <a:rPr lang="ru-RU" sz="2800" b="1" dirty="0" err="1"/>
              <a:t>китап</a:t>
            </a:r>
            <a:endParaRPr lang="ru-RU" sz="2400" b="1" dirty="0"/>
          </a:p>
          <a:p>
            <a:r>
              <a:rPr lang="ru-RU" sz="2400" dirty="0"/>
              <a:t>                  </a:t>
            </a:r>
          </a:p>
          <a:p>
            <a:br>
              <a:rPr lang="ru-RU" sz="2400" dirty="0"/>
            </a:br>
            <a:r>
              <a:rPr lang="ru-RU" sz="2400" dirty="0"/>
              <a:t>2)</a:t>
            </a:r>
            <a:r>
              <a:rPr lang="ru-RU" sz="2400" b="1" u="sng" dirty="0"/>
              <a:t>Вода</a:t>
            </a:r>
            <a:r>
              <a:rPr lang="ru-RU" sz="2400" dirty="0"/>
              <a:t> –   </a:t>
            </a:r>
            <a:br>
              <a:rPr lang="ru-RU" sz="2400" dirty="0"/>
            </a:br>
            <a:r>
              <a:rPr lang="ru-RU" sz="2400" dirty="0"/>
              <a:t>                  </a:t>
            </a:r>
          </a:p>
          <a:p>
            <a:r>
              <a:rPr lang="ru-RU" sz="2400" dirty="0"/>
              <a:t>                  </a:t>
            </a:r>
            <a:r>
              <a:rPr lang="ru-RU" sz="2800" b="1" dirty="0"/>
              <a:t>в)су</a:t>
            </a:r>
            <a:endParaRPr lang="ru-RU" sz="2400" b="1" dirty="0"/>
          </a:p>
          <a:p>
            <a:br>
              <a:rPr lang="ru-RU" sz="2400" dirty="0"/>
            </a:br>
            <a:r>
              <a:rPr lang="ru-RU" sz="2400" dirty="0"/>
              <a:t>3)</a:t>
            </a:r>
            <a:r>
              <a:rPr lang="ru-RU" sz="2400" b="1" u="sng" dirty="0"/>
              <a:t>Ветер </a:t>
            </a:r>
            <a:r>
              <a:rPr lang="ru-RU" sz="2400" dirty="0"/>
              <a:t>- </a:t>
            </a:r>
          </a:p>
          <a:p>
            <a:r>
              <a:rPr lang="ru-RU" sz="2400" dirty="0"/>
              <a:t>                 </a:t>
            </a:r>
            <a:r>
              <a:rPr lang="ru-RU" sz="2800" b="1" dirty="0"/>
              <a:t>б) </a:t>
            </a:r>
            <a:r>
              <a:rPr lang="ru-RU" sz="2800" b="1" dirty="0" err="1"/>
              <a:t>җил</a:t>
            </a:r>
            <a:endParaRPr lang="ru-RU" sz="2400" b="1" dirty="0"/>
          </a:p>
          <a:p>
            <a:r>
              <a:rPr lang="ru-RU" sz="2400" dirty="0"/>
              <a:t>                 </a:t>
            </a:r>
            <a:br>
              <a:rPr lang="ru-RU" sz="2400" dirty="0"/>
            </a:br>
            <a:endParaRPr lang="ru-RU" sz="2400" dirty="0"/>
          </a:p>
          <a:p>
            <a:endParaRPr lang="ru-RU" sz="2400" dirty="0"/>
          </a:p>
          <a:p>
            <a:r>
              <a:rPr lang="ru-RU" sz="2400" dirty="0"/>
              <a:t>4)</a:t>
            </a:r>
            <a:r>
              <a:rPr lang="ru-RU" sz="2400" b="1" u="sng" dirty="0"/>
              <a:t>Лист дерева-  </a:t>
            </a:r>
            <a:r>
              <a:rPr lang="ru-RU" sz="2800" b="1" dirty="0"/>
              <a:t>а)</a:t>
            </a:r>
            <a:r>
              <a:rPr lang="ru-RU" sz="2800" b="1" dirty="0" err="1"/>
              <a:t>яфрак</a:t>
            </a:r>
            <a:r>
              <a:rPr lang="ru-RU" sz="2400" dirty="0"/>
              <a:t> </a:t>
            </a:r>
          </a:p>
          <a:p>
            <a:r>
              <a:rPr lang="ru-RU" sz="2400" dirty="0"/>
              <a:t>                              </a:t>
            </a:r>
          </a:p>
          <a:p>
            <a:r>
              <a:rPr lang="ru-RU" sz="2400" dirty="0"/>
              <a:t>                              </a:t>
            </a:r>
            <a:br>
              <a:rPr lang="ru-RU" sz="2400" dirty="0"/>
            </a:br>
            <a:endParaRPr lang="ru-RU" sz="2400" dirty="0"/>
          </a:p>
          <a:p>
            <a:r>
              <a:rPr lang="ru-RU" sz="2400" dirty="0"/>
              <a:t>5)</a:t>
            </a:r>
            <a:r>
              <a:rPr lang="ru-RU" sz="2400" b="1" u="sng" dirty="0"/>
              <a:t>Цветок</a:t>
            </a:r>
            <a:r>
              <a:rPr lang="ru-RU" sz="2400" u="sng" dirty="0"/>
              <a:t> </a:t>
            </a:r>
            <a:r>
              <a:rPr lang="ru-RU" sz="2400" dirty="0"/>
              <a:t>–  </a:t>
            </a:r>
          </a:p>
          <a:p>
            <a:r>
              <a:rPr lang="ru-RU" sz="2400" dirty="0"/>
              <a:t>                      </a:t>
            </a:r>
          </a:p>
          <a:p>
            <a:r>
              <a:rPr lang="ru-RU" sz="2800" b="1" dirty="0"/>
              <a:t>                     в)</a:t>
            </a:r>
            <a:r>
              <a:rPr lang="ru-RU" sz="2800" b="1" dirty="0" err="1"/>
              <a:t>Чәчәк</a:t>
            </a:r>
            <a:endParaRPr lang="ru-RU" sz="28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727366" y="148879"/>
            <a:ext cx="6096000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2400" dirty="0"/>
              <a:t>1.Выберите правильный перевод с русского на татарский: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epositphotos_108055176-stock-illustration-tatar-folk-ornaments-green.jpg"/>
          <p:cNvPicPr>
            <a:picLocks noChangeAspect="1"/>
          </p:cNvPicPr>
          <p:nvPr/>
        </p:nvPicPr>
        <p:blipFill>
          <a:blip r:embed="rId2" cstate="print"/>
          <a:srcRect t="92126" r="381"/>
          <a:stretch>
            <a:fillRect/>
          </a:stretch>
        </p:blipFill>
        <p:spPr>
          <a:xfrm>
            <a:off x="0" y="5943601"/>
            <a:ext cx="12192000" cy="914399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0" y="0"/>
            <a:ext cx="12192000" cy="1084521"/>
            <a:chOff x="0" y="0"/>
            <a:chExt cx="9368129" cy="1161379"/>
          </a:xfrm>
        </p:grpSpPr>
        <p:pic>
          <p:nvPicPr>
            <p:cNvPr id="4" name="Рисунок 3" descr="depositphotos_108055176-stock-illustration-tatar-folk-ornaments-green.jpg"/>
            <p:cNvPicPr>
              <a:picLocks noChangeAspect="1"/>
            </p:cNvPicPr>
            <p:nvPr/>
          </p:nvPicPr>
          <p:blipFill>
            <a:blip r:embed="rId2" cstate="print"/>
            <a:srcRect l="168" b="79024"/>
            <a:stretch>
              <a:fillRect/>
            </a:stretch>
          </p:blipFill>
          <p:spPr>
            <a:xfrm>
              <a:off x="0" y="0"/>
              <a:ext cx="5527343" cy="1161379"/>
            </a:xfrm>
            <a:prstGeom prst="rect">
              <a:avLst/>
            </a:prstGeom>
          </p:spPr>
        </p:pic>
        <p:pic>
          <p:nvPicPr>
            <p:cNvPr id="5" name="Рисунок 4" descr="depositphotos_108055176-stock-illustration-tatar-folk-ornaments-green.jpg"/>
            <p:cNvPicPr>
              <a:picLocks noChangeAspect="1"/>
            </p:cNvPicPr>
            <p:nvPr/>
          </p:nvPicPr>
          <p:blipFill>
            <a:blip r:embed="rId2" cstate="print"/>
            <a:srcRect l="5693" b="79024"/>
            <a:stretch>
              <a:fillRect/>
            </a:stretch>
          </p:blipFill>
          <p:spPr>
            <a:xfrm>
              <a:off x="4146698" y="0"/>
              <a:ext cx="5221431" cy="1161379"/>
            </a:xfrm>
            <a:prstGeom prst="rect">
              <a:avLst/>
            </a:prstGeom>
          </p:spPr>
        </p:pic>
      </p:grpSp>
      <p:sp>
        <p:nvSpPr>
          <p:cNvPr id="6" name="Прямоугольник 5"/>
          <p:cNvSpPr/>
          <p:nvPr/>
        </p:nvSpPr>
        <p:spPr>
          <a:xfrm>
            <a:off x="2434442" y="1225804"/>
            <a:ext cx="8443355" cy="446247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numCol="2">
            <a:spAutoFit/>
          </a:bodyPr>
          <a:lstStyle/>
          <a:p>
            <a:r>
              <a:rPr lang="ru-RU" sz="2400" dirty="0"/>
              <a:t>1)</a:t>
            </a:r>
            <a:r>
              <a:rPr lang="ru-RU" sz="2800" b="1" u="sng" dirty="0" err="1"/>
              <a:t>Иртә</a:t>
            </a:r>
            <a:r>
              <a:rPr lang="ru-RU" sz="2400" dirty="0" err="1"/>
              <a:t> </a:t>
            </a:r>
            <a:r>
              <a:rPr lang="ru-RU" sz="2400" dirty="0"/>
              <a:t>–а)полночь</a:t>
            </a:r>
          </a:p>
          <a:p>
            <a:r>
              <a:rPr lang="ru-RU" sz="2400" dirty="0"/>
              <a:t>                б)вечер</a:t>
            </a:r>
          </a:p>
          <a:p>
            <a:r>
              <a:rPr lang="ru-RU" sz="2400" dirty="0"/>
              <a:t>                в)утро </a:t>
            </a:r>
          </a:p>
          <a:p>
            <a:br>
              <a:rPr lang="ru-RU" sz="2400" dirty="0"/>
            </a:br>
            <a:r>
              <a:rPr lang="ru-RU" sz="2400" dirty="0"/>
              <a:t>2)</a:t>
            </a:r>
            <a:r>
              <a:rPr lang="ru-RU" sz="2800" b="1" u="sng" dirty="0"/>
              <a:t>Ай</a:t>
            </a:r>
            <a:r>
              <a:rPr lang="ru-RU" sz="2400" dirty="0"/>
              <a:t>  - а)месяц</a:t>
            </a:r>
          </a:p>
          <a:p>
            <a:r>
              <a:rPr lang="ru-RU" sz="2400" dirty="0"/>
              <a:t>             б)неделя</a:t>
            </a:r>
          </a:p>
          <a:p>
            <a:r>
              <a:rPr lang="ru-RU" sz="2400" dirty="0"/>
              <a:t>             в)год</a:t>
            </a:r>
          </a:p>
          <a:p>
            <a:br>
              <a:rPr lang="ru-RU" sz="2400" dirty="0"/>
            </a:br>
            <a:r>
              <a:rPr lang="ru-RU" sz="2400" dirty="0"/>
              <a:t>3)</a:t>
            </a:r>
            <a:r>
              <a:rPr lang="ru-RU" sz="2800" b="1" u="sng" dirty="0" err="1"/>
              <a:t>Көн </a:t>
            </a:r>
            <a:r>
              <a:rPr lang="ru-RU" sz="2400" dirty="0"/>
              <a:t>– а)утро</a:t>
            </a:r>
          </a:p>
          <a:p>
            <a:r>
              <a:rPr lang="ru-RU" sz="2400" dirty="0"/>
              <a:t>               б)рассвет</a:t>
            </a:r>
          </a:p>
          <a:p>
            <a:r>
              <a:rPr lang="ru-RU" sz="2400" dirty="0"/>
              <a:t>               в) день</a:t>
            </a:r>
          </a:p>
          <a:p>
            <a:endParaRPr lang="ru-RU" sz="2400" dirty="0"/>
          </a:p>
          <a:p>
            <a:br>
              <a:rPr lang="ru-RU" sz="2400" dirty="0"/>
            </a:br>
            <a:r>
              <a:rPr lang="ru-RU" sz="2400" dirty="0"/>
              <a:t>4)</a:t>
            </a:r>
            <a:r>
              <a:rPr lang="ru-RU" sz="2800" b="1" u="sng" dirty="0" err="1"/>
              <a:t>Сәгать</a:t>
            </a:r>
            <a:r>
              <a:rPr lang="ru-RU" sz="2400" dirty="0" err="1"/>
              <a:t> </a:t>
            </a:r>
            <a:r>
              <a:rPr lang="ru-RU" sz="2400" dirty="0"/>
              <a:t>– а)кукушка</a:t>
            </a:r>
          </a:p>
          <a:p>
            <a:r>
              <a:rPr lang="ru-RU" sz="2400" dirty="0"/>
              <a:t>                    б) часы</a:t>
            </a:r>
          </a:p>
          <a:p>
            <a:r>
              <a:rPr lang="ru-RU" sz="2400" dirty="0"/>
              <a:t>                    в)культура</a:t>
            </a:r>
            <a:br>
              <a:rPr lang="ru-RU" sz="2400" dirty="0"/>
            </a:br>
            <a:endParaRPr lang="ru-RU" sz="2400" dirty="0"/>
          </a:p>
          <a:p>
            <a:r>
              <a:rPr lang="ru-RU" sz="2400" dirty="0"/>
              <a:t>5)</a:t>
            </a:r>
            <a:r>
              <a:rPr lang="ru-RU" sz="2800" b="1" u="sng" dirty="0" err="1"/>
              <a:t>Атна</a:t>
            </a:r>
            <a:r>
              <a:rPr lang="ru-RU" sz="2400" dirty="0"/>
              <a:t>-  а)неделя</a:t>
            </a:r>
          </a:p>
          <a:p>
            <a:r>
              <a:rPr lang="ru-RU" sz="2400" dirty="0"/>
              <a:t>                б)месяц</a:t>
            </a:r>
          </a:p>
          <a:p>
            <a:r>
              <a:rPr lang="ru-RU" sz="2400" dirty="0"/>
              <a:t>                 в)век</a:t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727366" y="148879"/>
            <a:ext cx="6096000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2400" dirty="0"/>
              <a:t>2.Выберите правильный перевод с  татарского на русский: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62128" y="3989052"/>
            <a:ext cx="3031074" cy="270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37183" y="150255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picstv.ru/images/1750097_russkie-uzory-ram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86930" y="4153437"/>
            <a:ext cx="3005070" cy="27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47D03E-DDA1-4B8F-8B1E-639A12B8C2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239" y="1449850"/>
            <a:ext cx="8083271" cy="5355166"/>
          </a:xfrm>
          <a:prstGeom prst="rect">
            <a:avLst/>
          </a:prstGeom>
        </p:spPr>
      </p:pic>
      <p:sp>
        <p:nvSpPr>
          <p:cNvPr id="5" name="Объект 4">
            <a:extLst>
              <a:ext uri="{FF2B5EF4-FFF2-40B4-BE49-F238E27FC236}">
                <a16:creationId xmlns:a16="http://schemas.microsoft.com/office/drawing/2014/main" id="{A0C5D2B5-6C8B-478B-80B5-3A333A1E33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9236" y="554182"/>
            <a:ext cx="7536873" cy="842683"/>
          </a:xfrm>
        </p:spPr>
        <p:txBody>
          <a:bodyPr/>
          <a:lstStyle/>
          <a:p>
            <a:pPr marL="0" indent="0">
              <a:buNone/>
            </a:pPr>
            <a:r>
              <a:rPr lang="tt-RU" dirty="0"/>
              <a:t>Балалар милләтебезнең асыл ташлары !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717610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epositphotos_108055176-stock-illustration-tatar-folk-ornaments-green.jpg"/>
          <p:cNvPicPr>
            <a:picLocks noChangeAspect="1"/>
          </p:cNvPicPr>
          <p:nvPr/>
        </p:nvPicPr>
        <p:blipFill>
          <a:blip r:embed="rId2" cstate="print"/>
          <a:srcRect t="92126" r="381"/>
          <a:stretch>
            <a:fillRect/>
          </a:stretch>
        </p:blipFill>
        <p:spPr>
          <a:xfrm>
            <a:off x="0" y="5943601"/>
            <a:ext cx="12192000" cy="914399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0" y="0"/>
            <a:ext cx="12192000" cy="1084521"/>
            <a:chOff x="0" y="0"/>
            <a:chExt cx="9368129" cy="1161379"/>
          </a:xfrm>
        </p:grpSpPr>
        <p:pic>
          <p:nvPicPr>
            <p:cNvPr id="4" name="Рисунок 3" descr="depositphotos_108055176-stock-illustration-tatar-folk-ornaments-green.jpg"/>
            <p:cNvPicPr>
              <a:picLocks noChangeAspect="1"/>
            </p:cNvPicPr>
            <p:nvPr/>
          </p:nvPicPr>
          <p:blipFill>
            <a:blip r:embed="rId2" cstate="print"/>
            <a:srcRect l="168" b="79024"/>
            <a:stretch>
              <a:fillRect/>
            </a:stretch>
          </p:blipFill>
          <p:spPr>
            <a:xfrm>
              <a:off x="0" y="0"/>
              <a:ext cx="5527343" cy="1161379"/>
            </a:xfrm>
            <a:prstGeom prst="rect">
              <a:avLst/>
            </a:prstGeom>
          </p:spPr>
        </p:pic>
        <p:pic>
          <p:nvPicPr>
            <p:cNvPr id="5" name="Рисунок 4" descr="depositphotos_108055176-stock-illustration-tatar-folk-ornaments-green.jpg"/>
            <p:cNvPicPr>
              <a:picLocks noChangeAspect="1"/>
            </p:cNvPicPr>
            <p:nvPr/>
          </p:nvPicPr>
          <p:blipFill>
            <a:blip r:embed="rId2" cstate="print"/>
            <a:srcRect l="5693" b="79024"/>
            <a:stretch>
              <a:fillRect/>
            </a:stretch>
          </p:blipFill>
          <p:spPr>
            <a:xfrm>
              <a:off x="4146698" y="0"/>
              <a:ext cx="5221431" cy="1161379"/>
            </a:xfrm>
            <a:prstGeom prst="rect">
              <a:avLst/>
            </a:prstGeom>
          </p:spPr>
        </p:pic>
      </p:grpSp>
      <p:sp>
        <p:nvSpPr>
          <p:cNvPr id="6" name="Прямоугольник 5"/>
          <p:cNvSpPr/>
          <p:nvPr/>
        </p:nvSpPr>
        <p:spPr>
          <a:xfrm>
            <a:off x="2434442" y="1225804"/>
            <a:ext cx="8443355" cy="44624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numCol="2">
            <a:spAutoFit/>
          </a:bodyPr>
          <a:lstStyle/>
          <a:p>
            <a:r>
              <a:rPr lang="ru-RU" sz="2400" dirty="0"/>
              <a:t>1)</a:t>
            </a:r>
            <a:r>
              <a:rPr lang="ru-RU" sz="2800" b="1" u="sng" dirty="0" err="1"/>
              <a:t>Иртә</a:t>
            </a:r>
            <a:r>
              <a:rPr lang="ru-RU" sz="2400" dirty="0" err="1"/>
              <a:t> </a:t>
            </a:r>
            <a:r>
              <a:rPr lang="ru-RU" sz="2400" dirty="0"/>
              <a:t>–</a:t>
            </a:r>
          </a:p>
          <a:p>
            <a:r>
              <a:rPr lang="ru-RU" sz="2400" dirty="0"/>
              <a:t>                </a:t>
            </a:r>
          </a:p>
          <a:p>
            <a:r>
              <a:rPr lang="ru-RU" sz="2400" dirty="0"/>
              <a:t>               </a:t>
            </a:r>
            <a:r>
              <a:rPr lang="ru-RU" sz="2800" b="1" dirty="0"/>
              <a:t>в)утро </a:t>
            </a:r>
            <a:endParaRPr lang="ru-RU" sz="2400" b="1" dirty="0"/>
          </a:p>
          <a:p>
            <a:br>
              <a:rPr lang="ru-RU" sz="2400" dirty="0"/>
            </a:br>
            <a:r>
              <a:rPr lang="ru-RU" sz="2400" dirty="0"/>
              <a:t>2)</a:t>
            </a:r>
            <a:r>
              <a:rPr lang="ru-RU" sz="2800" b="1" u="sng" dirty="0"/>
              <a:t>Ай</a:t>
            </a:r>
            <a:r>
              <a:rPr lang="ru-RU" sz="2400" dirty="0"/>
              <a:t>  - </a:t>
            </a:r>
            <a:r>
              <a:rPr lang="ru-RU" sz="2800" b="1" dirty="0"/>
              <a:t>а)месяц</a:t>
            </a:r>
            <a:endParaRPr lang="ru-RU" sz="2400" b="1" dirty="0"/>
          </a:p>
          <a:p>
            <a:r>
              <a:rPr lang="ru-RU" sz="2400" dirty="0"/>
              <a:t>             </a:t>
            </a:r>
          </a:p>
          <a:p>
            <a:r>
              <a:rPr lang="ru-RU" sz="2400" dirty="0"/>
              <a:t>             </a:t>
            </a:r>
          </a:p>
          <a:p>
            <a:br>
              <a:rPr lang="ru-RU" sz="2400" dirty="0"/>
            </a:br>
            <a:r>
              <a:rPr lang="ru-RU" sz="2400" dirty="0"/>
              <a:t>3)</a:t>
            </a:r>
            <a:r>
              <a:rPr lang="ru-RU" sz="2800" b="1" u="sng" dirty="0" err="1"/>
              <a:t>Көн </a:t>
            </a:r>
            <a:r>
              <a:rPr lang="ru-RU" sz="2400" dirty="0"/>
              <a:t>–</a:t>
            </a:r>
          </a:p>
          <a:p>
            <a:r>
              <a:rPr lang="ru-RU" sz="2400" dirty="0"/>
              <a:t>               </a:t>
            </a:r>
          </a:p>
          <a:p>
            <a:r>
              <a:rPr lang="ru-RU" sz="2400" dirty="0"/>
              <a:t>               </a:t>
            </a:r>
            <a:r>
              <a:rPr lang="ru-RU" sz="2800" b="1" dirty="0"/>
              <a:t>в) день</a:t>
            </a:r>
          </a:p>
          <a:p>
            <a:endParaRPr lang="ru-RU" sz="2400" dirty="0"/>
          </a:p>
          <a:p>
            <a:br>
              <a:rPr lang="ru-RU" sz="2400" dirty="0"/>
            </a:br>
            <a:r>
              <a:rPr lang="ru-RU" sz="2400" dirty="0"/>
              <a:t>4)</a:t>
            </a:r>
            <a:r>
              <a:rPr lang="ru-RU" sz="2800" b="1" u="sng" dirty="0" err="1"/>
              <a:t>Сәгать</a:t>
            </a:r>
            <a:r>
              <a:rPr lang="ru-RU" sz="2400" dirty="0" err="1"/>
              <a:t> </a:t>
            </a:r>
            <a:r>
              <a:rPr lang="ru-RU" sz="2400" dirty="0"/>
              <a:t>– </a:t>
            </a:r>
          </a:p>
          <a:p>
            <a:r>
              <a:rPr lang="ru-RU" sz="2400" dirty="0"/>
              <a:t>                    </a:t>
            </a:r>
            <a:r>
              <a:rPr lang="ru-RU" sz="2800" b="1" dirty="0"/>
              <a:t>б) часы</a:t>
            </a:r>
          </a:p>
          <a:p>
            <a:r>
              <a:rPr lang="ru-RU" sz="2400" dirty="0"/>
              <a:t>                    </a:t>
            </a:r>
            <a:br>
              <a:rPr lang="ru-RU" sz="2400" dirty="0"/>
            </a:br>
            <a:endParaRPr lang="ru-RU" sz="2400" dirty="0"/>
          </a:p>
          <a:p>
            <a:r>
              <a:rPr lang="ru-RU" sz="2400" dirty="0"/>
              <a:t>5)</a:t>
            </a:r>
            <a:r>
              <a:rPr lang="ru-RU" sz="2800" b="1" u="sng" dirty="0" err="1"/>
              <a:t>Атна</a:t>
            </a:r>
            <a:r>
              <a:rPr lang="ru-RU" sz="2400" dirty="0"/>
              <a:t>-  </a:t>
            </a:r>
            <a:r>
              <a:rPr lang="ru-RU" sz="2800" b="1" dirty="0"/>
              <a:t>а)неделя</a:t>
            </a:r>
          </a:p>
          <a:p>
            <a:r>
              <a:rPr lang="ru-RU" sz="2400" dirty="0"/>
              <a:t>                </a:t>
            </a:r>
          </a:p>
          <a:p>
            <a:r>
              <a:rPr lang="ru-RU" sz="2400" dirty="0"/>
              <a:t>                 </a:t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727366" y="148879"/>
            <a:ext cx="6096000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2400" dirty="0"/>
              <a:t>2.Выберите правильный перевод с  татарского на русский: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epositphotos_108055176-stock-illustration-tatar-folk-ornaments-green.jpg"/>
          <p:cNvPicPr>
            <a:picLocks noChangeAspect="1"/>
          </p:cNvPicPr>
          <p:nvPr/>
        </p:nvPicPr>
        <p:blipFill>
          <a:blip r:embed="rId2" cstate="print"/>
          <a:srcRect t="92126" r="381"/>
          <a:stretch>
            <a:fillRect/>
          </a:stretch>
        </p:blipFill>
        <p:spPr>
          <a:xfrm>
            <a:off x="0" y="5943601"/>
            <a:ext cx="12192000" cy="914399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0" y="0"/>
            <a:ext cx="12192000" cy="1084521"/>
            <a:chOff x="0" y="0"/>
            <a:chExt cx="9368129" cy="1161379"/>
          </a:xfrm>
        </p:grpSpPr>
        <p:pic>
          <p:nvPicPr>
            <p:cNvPr id="4" name="Рисунок 3" descr="depositphotos_108055176-stock-illustration-tatar-folk-ornaments-green.jpg"/>
            <p:cNvPicPr>
              <a:picLocks noChangeAspect="1"/>
            </p:cNvPicPr>
            <p:nvPr/>
          </p:nvPicPr>
          <p:blipFill>
            <a:blip r:embed="rId2" cstate="print"/>
            <a:srcRect l="168" b="79024"/>
            <a:stretch>
              <a:fillRect/>
            </a:stretch>
          </p:blipFill>
          <p:spPr>
            <a:xfrm>
              <a:off x="0" y="0"/>
              <a:ext cx="5527343" cy="1161379"/>
            </a:xfrm>
            <a:prstGeom prst="rect">
              <a:avLst/>
            </a:prstGeom>
          </p:spPr>
        </p:pic>
        <p:pic>
          <p:nvPicPr>
            <p:cNvPr id="5" name="Рисунок 4" descr="depositphotos_108055176-stock-illustration-tatar-folk-ornaments-green.jpg"/>
            <p:cNvPicPr>
              <a:picLocks noChangeAspect="1"/>
            </p:cNvPicPr>
            <p:nvPr/>
          </p:nvPicPr>
          <p:blipFill>
            <a:blip r:embed="rId2" cstate="print"/>
            <a:srcRect l="5693" b="79024"/>
            <a:stretch>
              <a:fillRect/>
            </a:stretch>
          </p:blipFill>
          <p:spPr>
            <a:xfrm>
              <a:off x="4146698" y="0"/>
              <a:ext cx="5221431" cy="1161379"/>
            </a:xfrm>
            <a:prstGeom prst="rect">
              <a:avLst/>
            </a:prstGeom>
          </p:spPr>
        </p:pic>
      </p:grpSp>
      <p:sp>
        <p:nvSpPr>
          <p:cNvPr id="6" name="Прямоугольник 5"/>
          <p:cNvSpPr/>
          <p:nvPr/>
        </p:nvSpPr>
        <p:spPr>
          <a:xfrm>
            <a:off x="2161309" y="1107051"/>
            <a:ext cx="8443355" cy="483209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numCol="2">
            <a:spAutoFit/>
          </a:bodyPr>
          <a:lstStyle/>
          <a:p>
            <a:r>
              <a:rPr lang="ru-RU" sz="2800" dirty="0"/>
              <a:t>Апельсин – </a:t>
            </a:r>
            <a:r>
              <a:rPr lang="ru-RU" sz="2800" u="sng" dirty="0"/>
              <a:t>(            )</a:t>
            </a:r>
          </a:p>
          <a:p>
            <a:br>
              <a:rPr lang="ru-RU" sz="2800" dirty="0"/>
            </a:br>
            <a:r>
              <a:rPr lang="ru-RU" sz="2800" dirty="0"/>
              <a:t>Яблоко      </a:t>
            </a:r>
            <a:r>
              <a:rPr lang="ru-RU" sz="2800" u="sng" dirty="0"/>
              <a:t>(              )</a:t>
            </a:r>
          </a:p>
          <a:p>
            <a:br>
              <a:rPr lang="ru-RU" sz="2800" dirty="0"/>
            </a:br>
            <a:r>
              <a:rPr lang="ru-RU" sz="2800" dirty="0"/>
              <a:t>Вишня –  (  </a:t>
            </a:r>
            <a:r>
              <a:rPr lang="ru-RU" sz="2800" u="sng" dirty="0"/>
              <a:t>            </a:t>
            </a:r>
            <a:r>
              <a:rPr lang="ru-RU" sz="2800" dirty="0"/>
              <a:t>)</a:t>
            </a:r>
            <a:br>
              <a:rPr lang="ru-RU" sz="2800" dirty="0"/>
            </a:br>
            <a:br>
              <a:rPr lang="ru-RU" sz="2800" dirty="0"/>
            </a:br>
            <a:r>
              <a:rPr lang="ru-RU" sz="2800" dirty="0"/>
              <a:t>Арбуз-        </a:t>
            </a:r>
            <a:r>
              <a:rPr lang="ru-RU" sz="2800" u="sng" dirty="0"/>
              <a:t>(              )</a:t>
            </a:r>
            <a:br>
              <a:rPr lang="ru-RU" sz="2800" dirty="0"/>
            </a:br>
            <a:br>
              <a:rPr lang="ru-RU" sz="2800" dirty="0"/>
            </a:br>
            <a:r>
              <a:rPr lang="ru-RU" sz="2800" dirty="0"/>
              <a:t> Картофель –  ( </a:t>
            </a:r>
            <a:r>
              <a:rPr lang="ru-RU" sz="2800" u="sng" dirty="0"/>
              <a:t>            </a:t>
            </a:r>
            <a:r>
              <a:rPr lang="ru-RU" sz="2800" dirty="0"/>
              <a:t>)</a:t>
            </a:r>
          </a:p>
          <a:p>
            <a:br>
              <a:rPr lang="ru-RU" sz="2800" dirty="0"/>
            </a:br>
            <a:r>
              <a:rPr lang="ru-RU" sz="2800" dirty="0"/>
              <a:t>Свекла – </a:t>
            </a:r>
            <a:r>
              <a:rPr lang="ru-RU" sz="2800" u="sng" dirty="0"/>
              <a:t>(                )</a:t>
            </a:r>
          </a:p>
          <a:p>
            <a:br>
              <a:rPr lang="ru-RU" sz="2800" dirty="0"/>
            </a:br>
            <a:r>
              <a:rPr lang="ru-RU" sz="2800" dirty="0"/>
              <a:t>Морковь – </a:t>
            </a:r>
            <a:r>
              <a:rPr lang="ru-RU" sz="2800" u="sng" dirty="0"/>
              <a:t>(            )</a:t>
            </a:r>
          </a:p>
          <a:p>
            <a:br>
              <a:rPr lang="ru-RU" sz="2800" dirty="0"/>
            </a:br>
            <a:r>
              <a:rPr lang="ru-RU" sz="2800" dirty="0"/>
              <a:t>Огурец  - </a:t>
            </a:r>
            <a:r>
              <a:rPr lang="ru-RU" sz="2800" u="sng" dirty="0"/>
              <a:t>(              )</a:t>
            </a:r>
          </a:p>
          <a:p>
            <a:br>
              <a:rPr lang="ru-RU" sz="2800" dirty="0"/>
            </a:br>
            <a:r>
              <a:rPr lang="ru-RU" sz="2800" dirty="0"/>
              <a:t>Перец  - </a:t>
            </a:r>
            <a:r>
              <a:rPr lang="ru-RU" sz="2800" u="sng" dirty="0"/>
              <a:t>(               )</a:t>
            </a:r>
          </a:p>
          <a:p>
            <a:endParaRPr lang="ru-RU" sz="2800" dirty="0"/>
          </a:p>
          <a:p>
            <a:r>
              <a:rPr lang="ru-RU" sz="2800" dirty="0"/>
              <a:t>Лук – </a:t>
            </a:r>
            <a:r>
              <a:rPr lang="ru-RU" sz="2800" u="sng" dirty="0"/>
              <a:t>(              )</a:t>
            </a:r>
          </a:p>
          <a:p>
            <a:br>
              <a:rPr lang="ru-RU" sz="2800" dirty="0"/>
            </a:b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133598" y="201880"/>
            <a:ext cx="8542319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/>
              <a:t>3. Найдите правильный перевод к каждому слову (впишите в пропуски)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epositphotos_108055176-stock-illustration-tatar-folk-ornaments-green.jpg"/>
          <p:cNvPicPr>
            <a:picLocks noChangeAspect="1"/>
          </p:cNvPicPr>
          <p:nvPr/>
        </p:nvPicPr>
        <p:blipFill>
          <a:blip r:embed="rId2" cstate="print"/>
          <a:srcRect t="92126" r="381"/>
          <a:stretch>
            <a:fillRect/>
          </a:stretch>
        </p:blipFill>
        <p:spPr>
          <a:xfrm>
            <a:off x="0" y="5943601"/>
            <a:ext cx="12192000" cy="914399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0" y="0"/>
            <a:ext cx="12192000" cy="1084521"/>
            <a:chOff x="0" y="0"/>
            <a:chExt cx="9368129" cy="1161379"/>
          </a:xfrm>
        </p:grpSpPr>
        <p:pic>
          <p:nvPicPr>
            <p:cNvPr id="4" name="Рисунок 3" descr="depositphotos_108055176-stock-illustration-tatar-folk-ornaments-green.jpg"/>
            <p:cNvPicPr>
              <a:picLocks noChangeAspect="1"/>
            </p:cNvPicPr>
            <p:nvPr/>
          </p:nvPicPr>
          <p:blipFill>
            <a:blip r:embed="rId2" cstate="print"/>
            <a:srcRect l="168" b="79024"/>
            <a:stretch>
              <a:fillRect/>
            </a:stretch>
          </p:blipFill>
          <p:spPr>
            <a:xfrm>
              <a:off x="0" y="0"/>
              <a:ext cx="5527343" cy="1161379"/>
            </a:xfrm>
            <a:prstGeom prst="rect">
              <a:avLst/>
            </a:prstGeom>
          </p:spPr>
        </p:pic>
        <p:pic>
          <p:nvPicPr>
            <p:cNvPr id="5" name="Рисунок 4" descr="depositphotos_108055176-stock-illustration-tatar-folk-ornaments-green.jpg"/>
            <p:cNvPicPr>
              <a:picLocks noChangeAspect="1"/>
            </p:cNvPicPr>
            <p:nvPr/>
          </p:nvPicPr>
          <p:blipFill>
            <a:blip r:embed="rId2" cstate="print"/>
            <a:srcRect l="5693" b="79024"/>
            <a:stretch>
              <a:fillRect/>
            </a:stretch>
          </p:blipFill>
          <p:spPr>
            <a:xfrm>
              <a:off x="4146698" y="0"/>
              <a:ext cx="5221431" cy="1161379"/>
            </a:xfrm>
            <a:prstGeom prst="rect">
              <a:avLst/>
            </a:prstGeom>
          </p:spPr>
        </p:pic>
      </p:grpSp>
      <p:sp>
        <p:nvSpPr>
          <p:cNvPr id="6" name="Прямоугольник 5"/>
          <p:cNvSpPr/>
          <p:nvPr/>
        </p:nvSpPr>
        <p:spPr>
          <a:xfrm>
            <a:off x="2161310" y="1083300"/>
            <a:ext cx="8443355" cy="483209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numCol="2">
            <a:spAutoFit/>
          </a:bodyPr>
          <a:lstStyle/>
          <a:p>
            <a:r>
              <a:rPr lang="ru-RU" sz="2800" b="1" dirty="0"/>
              <a:t>Апельсин – ( </a:t>
            </a:r>
            <a:r>
              <a:rPr lang="ru-RU" sz="2800" b="1" dirty="0" err="1"/>
              <a:t>әфлисун</a:t>
            </a:r>
            <a:r>
              <a:rPr lang="ru-RU" sz="2800" b="1" dirty="0"/>
              <a:t>)</a:t>
            </a:r>
          </a:p>
          <a:p>
            <a:br>
              <a:rPr lang="ru-RU" sz="2800" b="1" dirty="0"/>
            </a:br>
            <a:r>
              <a:rPr lang="ru-RU" sz="2800" b="1" dirty="0"/>
              <a:t>Яблоко      (</a:t>
            </a:r>
            <a:r>
              <a:rPr lang="ru-RU" sz="2800" b="1" dirty="0" err="1"/>
              <a:t>алма</a:t>
            </a:r>
            <a:r>
              <a:rPr lang="ru-RU" sz="2800" b="1" dirty="0"/>
              <a:t>)</a:t>
            </a:r>
          </a:p>
          <a:p>
            <a:br>
              <a:rPr lang="ru-RU" sz="2800" b="1" dirty="0"/>
            </a:br>
            <a:r>
              <a:rPr lang="ru-RU" sz="2800" b="1" dirty="0"/>
              <a:t>Вишня – (чия)</a:t>
            </a:r>
            <a:br>
              <a:rPr lang="ru-RU" sz="2800" b="1" dirty="0"/>
            </a:br>
            <a:br>
              <a:rPr lang="ru-RU" sz="2800" b="1" dirty="0"/>
            </a:br>
            <a:r>
              <a:rPr lang="ru-RU" sz="2800" b="1" dirty="0"/>
              <a:t>Арбуз- (</a:t>
            </a:r>
            <a:r>
              <a:rPr lang="ru-RU" sz="2800" b="1" dirty="0" err="1"/>
              <a:t>карбыз</a:t>
            </a:r>
            <a:r>
              <a:rPr lang="ru-RU" sz="2800" b="1" dirty="0"/>
              <a:t>)</a:t>
            </a:r>
            <a:br>
              <a:rPr lang="ru-RU" sz="2800" b="1" dirty="0"/>
            </a:br>
            <a:br>
              <a:rPr lang="ru-RU" sz="2800" b="1" dirty="0"/>
            </a:br>
            <a:r>
              <a:rPr lang="ru-RU" sz="2800" b="1" dirty="0"/>
              <a:t> </a:t>
            </a:r>
            <a:br>
              <a:rPr lang="ru-RU" sz="2800" b="1" dirty="0"/>
            </a:br>
            <a:r>
              <a:rPr lang="ru-RU" sz="2800" b="1" dirty="0"/>
              <a:t>Картофель – (</a:t>
            </a:r>
            <a:r>
              <a:rPr lang="ru-RU" sz="2800" b="1" dirty="0" err="1"/>
              <a:t>бәрәңге</a:t>
            </a:r>
            <a:r>
              <a:rPr lang="ru-RU" sz="2800" b="1" dirty="0"/>
              <a:t>)</a:t>
            </a:r>
          </a:p>
          <a:p>
            <a:br>
              <a:rPr lang="ru-RU" sz="2800" b="1" dirty="0"/>
            </a:br>
            <a:r>
              <a:rPr lang="ru-RU" sz="2800" b="1" dirty="0"/>
              <a:t>Свекла - (</a:t>
            </a:r>
            <a:r>
              <a:rPr lang="ru-RU" sz="2800" b="1" dirty="0" err="1"/>
              <a:t>чөгендер</a:t>
            </a:r>
            <a:r>
              <a:rPr lang="ru-RU" sz="2800" b="1" dirty="0"/>
              <a:t>)</a:t>
            </a:r>
          </a:p>
          <a:p>
            <a:br>
              <a:rPr lang="ru-RU" sz="2800" b="1" dirty="0"/>
            </a:br>
            <a:r>
              <a:rPr lang="ru-RU" sz="2800" b="1" dirty="0"/>
              <a:t>Морковь - (</a:t>
            </a:r>
            <a:r>
              <a:rPr lang="ru-RU" sz="2800" b="1" dirty="0" err="1"/>
              <a:t>кишер</a:t>
            </a:r>
            <a:r>
              <a:rPr lang="ru-RU" sz="2800" b="1" dirty="0"/>
              <a:t>)</a:t>
            </a:r>
          </a:p>
          <a:p>
            <a:br>
              <a:rPr lang="ru-RU" sz="2800" b="1" dirty="0"/>
            </a:br>
            <a:r>
              <a:rPr lang="ru-RU" sz="2800" b="1" dirty="0"/>
              <a:t>Огурец  - (</a:t>
            </a:r>
            <a:r>
              <a:rPr lang="ru-RU" sz="2800" b="1" dirty="0" err="1"/>
              <a:t>кыяр</a:t>
            </a:r>
            <a:r>
              <a:rPr lang="ru-RU" sz="2800" b="1" dirty="0"/>
              <a:t>)</a:t>
            </a:r>
          </a:p>
          <a:p>
            <a:br>
              <a:rPr lang="ru-RU" sz="2800" b="1" dirty="0"/>
            </a:br>
            <a:r>
              <a:rPr lang="ru-RU" sz="2800" b="1" dirty="0"/>
              <a:t>Перец  - (</a:t>
            </a:r>
            <a:r>
              <a:rPr lang="ru-RU" sz="2800" b="1" dirty="0" err="1"/>
              <a:t>борыч</a:t>
            </a:r>
            <a:r>
              <a:rPr lang="ru-RU" sz="2800" b="1" dirty="0"/>
              <a:t>)</a:t>
            </a:r>
          </a:p>
          <a:p>
            <a:endParaRPr lang="ru-RU" sz="2800" b="1" dirty="0"/>
          </a:p>
          <a:p>
            <a:r>
              <a:rPr lang="ru-RU" sz="2800" b="1" dirty="0"/>
              <a:t>Лук - (</a:t>
            </a:r>
            <a:r>
              <a:rPr lang="ru-RU" sz="2800" b="1" dirty="0" err="1"/>
              <a:t>суган</a:t>
            </a:r>
            <a:r>
              <a:rPr lang="ru-RU" sz="2800" b="1" dirty="0"/>
              <a:t>)</a:t>
            </a:r>
          </a:p>
          <a:p>
            <a:br>
              <a:rPr lang="ru-RU" sz="2800" b="1" dirty="0"/>
            </a:br>
            <a:endParaRPr lang="ru-RU" sz="28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133598" y="201880"/>
            <a:ext cx="8542319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/>
              <a:t>3. Найдите правильный перевод к каждому слову (впишите в пропуски)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Группа 36"/>
          <p:cNvGrpSpPr/>
          <p:nvPr/>
        </p:nvGrpSpPr>
        <p:grpSpPr>
          <a:xfrm>
            <a:off x="0" y="0"/>
            <a:ext cx="12192000" cy="1084521"/>
            <a:chOff x="0" y="0"/>
            <a:chExt cx="9368129" cy="1161379"/>
          </a:xfrm>
        </p:grpSpPr>
        <p:pic>
          <p:nvPicPr>
            <p:cNvPr id="38" name="Рисунок 37" descr="depositphotos_108055176-stock-illustration-tatar-folk-ornaments-green.jpg"/>
            <p:cNvPicPr>
              <a:picLocks noChangeAspect="1"/>
            </p:cNvPicPr>
            <p:nvPr/>
          </p:nvPicPr>
          <p:blipFill>
            <a:blip r:embed="rId2" cstate="print"/>
            <a:srcRect l="168" b="79024"/>
            <a:stretch>
              <a:fillRect/>
            </a:stretch>
          </p:blipFill>
          <p:spPr>
            <a:xfrm>
              <a:off x="0" y="0"/>
              <a:ext cx="5527343" cy="1161379"/>
            </a:xfrm>
            <a:prstGeom prst="rect">
              <a:avLst/>
            </a:prstGeom>
          </p:spPr>
        </p:pic>
        <p:pic>
          <p:nvPicPr>
            <p:cNvPr id="39" name="Рисунок 38" descr="depositphotos_108055176-stock-illustration-tatar-folk-ornaments-green.jpg"/>
            <p:cNvPicPr>
              <a:picLocks noChangeAspect="1"/>
            </p:cNvPicPr>
            <p:nvPr/>
          </p:nvPicPr>
          <p:blipFill>
            <a:blip r:embed="rId2" cstate="print"/>
            <a:srcRect l="5693" b="79024"/>
            <a:stretch>
              <a:fillRect/>
            </a:stretch>
          </p:blipFill>
          <p:spPr>
            <a:xfrm>
              <a:off x="4146698" y="0"/>
              <a:ext cx="5221431" cy="1161379"/>
            </a:xfrm>
            <a:prstGeom prst="rect">
              <a:avLst/>
            </a:prstGeom>
          </p:spPr>
        </p:pic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92530" y="273131"/>
            <a:ext cx="5985164" cy="584101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4000" dirty="0"/>
              <a:t>Найдите соответствие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72253" y="1071546"/>
            <a:ext cx="4918672" cy="286232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ru-RU" dirty="0"/>
              <a:t>А) </a:t>
            </a:r>
            <a:r>
              <a:rPr lang="ru-RU" dirty="0" err="1"/>
              <a:t>Күлмәк</a:t>
            </a:r>
            <a:endParaRPr lang="ru-RU" dirty="0"/>
          </a:p>
          <a:p>
            <a:r>
              <a:rPr lang="ru-RU" dirty="0"/>
              <a:t>Б)Баш</a:t>
            </a:r>
          </a:p>
          <a:p>
            <a:r>
              <a:rPr lang="ru-RU" dirty="0"/>
              <a:t>В)</a:t>
            </a:r>
            <a:r>
              <a:rPr lang="ru-RU" dirty="0" err="1"/>
              <a:t>Кул</a:t>
            </a:r>
            <a:endParaRPr lang="ru-RU" dirty="0"/>
          </a:p>
          <a:p>
            <a:r>
              <a:rPr lang="ru-RU" dirty="0"/>
              <a:t>Г)</a:t>
            </a:r>
            <a:r>
              <a:rPr lang="ru-RU" dirty="0" err="1"/>
              <a:t>Аяк</a:t>
            </a:r>
            <a:endParaRPr lang="ru-RU" dirty="0"/>
          </a:p>
          <a:p>
            <a:r>
              <a:rPr lang="ru-RU" dirty="0"/>
              <a:t>Д)</a:t>
            </a:r>
            <a:r>
              <a:rPr lang="ru-RU" dirty="0" err="1"/>
              <a:t>колак</a:t>
            </a:r>
            <a:endParaRPr lang="ru-RU" dirty="0"/>
          </a:p>
          <a:p>
            <a:r>
              <a:rPr lang="ru-RU" dirty="0"/>
              <a:t>Е) кафтан</a:t>
            </a:r>
          </a:p>
          <a:p>
            <a:r>
              <a:rPr lang="ru-RU" dirty="0"/>
              <a:t>Ж)</a:t>
            </a:r>
            <a:r>
              <a:rPr lang="ru-RU" dirty="0" err="1"/>
              <a:t>Алка</a:t>
            </a:r>
            <a:endParaRPr lang="ru-RU" dirty="0"/>
          </a:p>
          <a:p>
            <a:r>
              <a:rPr lang="ru-RU" dirty="0"/>
              <a:t>З) </a:t>
            </a:r>
            <a:r>
              <a:rPr lang="ru-RU" dirty="0" err="1"/>
              <a:t>күзләр</a:t>
            </a:r>
            <a:endParaRPr lang="ru-RU" dirty="0"/>
          </a:p>
          <a:p>
            <a:r>
              <a:rPr lang="ru-RU" dirty="0"/>
              <a:t>И)</a:t>
            </a:r>
            <a:r>
              <a:rPr lang="ru-RU" dirty="0" err="1"/>
              <a:t>борын</a:t>
            </a:r>
            <a:endParaRPr lang="ru-RU" dirty="0"/>
          </a:p>
          <a:p>
            <a:r>
              <a:rPr lang="ru-RU" dirty="0"/>
              <a:t>Й)</a:t>
            </a:r>
            <a:r>
              <a:rPr lang="ru-RU" dirty="0" err="1"/>
              <a:t>калфак</a:t>
            </a:r>
            <a:endParaRPr lang="ru-RU" dirty="0"/>
          </a:p>
          <a:p>
            <a:r>
              <a:rPr lang="ru-RU" dirty="0"/>
              <a:t>К) </a:t>
            </a:r>
            <a:r>
              <a:rPr lang="ru-RU" dirty="0" err="1"/>
              <a:t>чәч толымы</a:t>
            </a:r>
            <a:endParaRPr lang="ru-RU" dirty="0"/>
          </a:p>
          <a:p>
            <a:r>
              <a:rPr lang="ru-RU" dirty="0"/>
              <a:t>Л)</a:t>
            </a:r>
            <a:r>
              <a:rPr lang="ru-RU" dirty="0" err="1"/>
              <a:t>Аяк</a:t>
            </a:r>
            <a:r>
              <a:rPr lang="ru-RU" dirty="0"/>
              <a:t> </a:t>
            </a:r>
            <a:r>
              <a:rPr lang="ru-RU" dirty="0" err="1"/>
              <a:t>киеме</a:t>
            </a:r>
            <a:endParaRPr lang="ru-RU" dirty="0"/>
          </a:p>
          <a:p>
            <a:r>
              <a:rPr lang="ru-RU" dirty="0"/>
              <a:t>М)Каш</a:t>
            </a:r>
          </a:p>
          <a:p>
            <a:r>
              <a:rPr lang="ru-RU" dirty="0"/>
              <a:t>Н)</a:t>
            </a:r>
            <a:r>
              <a:rPr lang="ru-RU" dirty="0" err="1"/>
              <a:t>авыз</a:t>
            </a:r>
            <a:endParaRPr lang="ru-RU" dirty="0"/>
          </a:p>
          <a:p>
            <a:r>
              <a:rPr lang="ru-RU" dirty="0"/>
              <a:t>О)</a:t>
            </a:r>
            <a:r>
              <a:rPr lang="ru-RU" dirty="0" err="1"/>
              <a:t>Муен</a:t>
            </a:r>
            <a:endParaRPr lang="ru-RU" dirty="0"/>
          </a:p>
          <a:p>
            <a:r>
              <a:rPr lang="ru-RU" dirty="0"/>
              <a:t>П) </a:t>
            </a:r>
            <a:r>
              <a:rPr lang="ru-RU" dirty="0" err="1"/>
              <a:t>бөрмә</a:t>
            </a:r>
            <a:endParaRPr lang="ru-RU" dirty="0"/>
          </a:p>
          <a:p>
            <a:r>
              <a:rPr lang="ru-RU" dirty="0"/>
              <a:t>Р) </a:t>
            </a:r>
            <a:r>
              <a:rPr lang="ru-RU" dirty="0" err="1"/>
              <a:t>яңак</a:t>
            </a:r>
            <a:endParaRPr lang="ru-RU" dirty="0"/>
          </a:p>
          <a:p>
            <a:r>
              <a:rPr lang="ru-RU" dirty="0"/>
              <a:t>С) </a:t>
            </a:r>
            <a:r>
              <a:rPr lang="ru-RU" dirty="0" err="1"/>
              <a:t>маңгай</a:t>
            </a:r>
            <a:endParaRPr lang="ru-RU" dirty="0"/>
          </a:p>
          <a:p>
            <a:r>
              <a:rPr lang="ru-RU" dirty="0"/>
              <a:t>Т) </a:t>
            </a:r>
            <a:r>
              <a:rPr lang="ru-RU" dirty="0" err="1"/>
              <a:t>җиң</a:t>
            </a:r>
            <a:endParaRPr lang="ru-RU" dirty="0"/>
          </a:p>
          <a:p>
            <a:endParaRPr lang="ru-RU" dirty="0"/>
          </a:p>
        </p:txBody>
      </p:sp>
      <p:grpSp>
        <p:nvGrpSpPr>
          <p:cNvPr id="3" name="Группа 34"/>
          <p:cNvGrpSpPr/>
          <p:nvPr/>
        </p:nvGrpSpPr>
        <p:grpSpPr>
          <a:xfrm>
            <a:off x="380960" y="1033152"/>
            <a:ext cx="4808557" cy="5824847"/>
            <a:chOff x="357158" y="928670"/>
            <a:chExt cx="4143404" cy="5929330"/>
          </a:xfrm>
        </p:grpSpPr>
        <p:pic>
          <p:nvPicPr>
            <p:cNvPr id="11266" name="Picture 2" descr="http://xn--80aj3aofgr6b.xn--p1ai/assets/galleries/98/1441101867196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7158" y="1087926"/>
              <a:ext cx="4143404" cy="5770074"/>
            </a:xfrm>
            <a:prstGeom prst="rect">
              <a:avLst/>
            </a:prstGeom>
            <a:noFill/>
          </p:spPr>
        </p:pic>
        <p:sp>
          <p:nvSpPr>
            <p:cNvPr id="7" name="TextBox 6"/>
            <p:cNvSpPr txBox="1"/>
            <p:nvPr/>
          </p:nvSpPr>
          <p:spPr>
            <a:xfrm rot="21437323">
              <a:off x="365634" y="2164360"/>
              <a:ext cx="464002" cy="491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>
                  <a:solidFill>
                    <a:srgbClr val="0070C0"/>
                  </a:solidFill>
                </a:rPr>
                <a:t>1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571736" y="3500438"/>
              <a:ext cx="270055" cy="4912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solidFill>
                    <a:schemeClr val="bg1">
                      <a:lumMod val="95000"/>
                    </a:schemeClr>
                  </a:solidFill>
                </a:rPr>
                <a:t>2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 rot="21437323">
              <a:off x="3299064" y="4488486"/>
              <a:ext cx="602301" cy="556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>
                  <a:solidFill>
                    <a:srgbClr val="0070C0"/>
                  </a:solidFill>
                </a:rPr>
                <a:t>3</a:t>
              </a:r>
            </a:p>
          </p:txBody>
        </p:sp>
        <p:sp>
          <p:nvSpPr>
            <p:cNvPr id="54" name="Прямоугольник 53"/>
            <p:cNvSpPr/>
            <p:nvPr/>
          </p:nvSpPr>
          <p:spPr>
            <a:xfrm>
              <a:off x="2928926" y="1643050"/>
              <a:ext cx="270055" cy="4912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b="1" dirty="0">
                  <a:solidFill>
                    <a:schemeClr val="bg1">
                      <a:lumMod val="95000"/>
                    </a:schemeClr>
                  </a:solidFill>
                </a:rPr>
                <a:t>4</a:t>
              </a:r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2857488" y="1142984"/>
              <a:ext cx="270055" cy="4912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b="1" dirty="0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2357422" y="2500306"/>
              <a:ext cx="270055" cy="4912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b="1" dirty="0">
                  <a:solidFill>
                    <a:srgbClr val="0070C0"/>
                  </a:solidFill>
                </a:rPr>
                <a:t>6</a:t>
              </a:r>
            </a:p>
          </p:txBody>
        </p:sp>
        <p:cxnSp>
          <p:nvCxnSpPr>
            <p:cNvPr id="58" name="Прямая со стрелкой 57"/>
            <p:cNvCxnSpPr/>
            <p:nvPr/>
          </p:nvCxnSpPr>
          <p:spPr>
            <a:xfrm rot="10800000">
              <a:off x="1500166" y="1428736"/>
              <a:ext cx="571504" cy="35719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Прямоугольник 58"/>
            <p:cNvSpPr/>
            <p:nvPr/>
          </p:nvSpPr>
          <p:spPr>
            <a:xfrm>
              <a:off x="1285852" y="1214422"/>
              <a:ext cx="270055" cy="4912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b="1" dirty="0">
                  <a:solidFill>
                    <a:srgbClr val="0070C0"/>
                  </a:solidFill>
                </a:rPr>
                <a:t>7</a:t>
              </a:r>
            </a:p>
          </p:txBody>
        </p:sp>
        <p:cxnSp>
          <p:nvCxnSpPr>
            <p:cNvPr id="60" name="Прямая со стрелкой 59"/>
            <p:cNvCxnSpPr/>
            <p:nvPr/>
          </p:nvCxnSpPr>
          <p:spPr>
            <a:xfrm rot="16200000" flipV="1">
              <a:off x="1714480" y="1142984"/>
              <a:ext cx="500066" cy="500066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Прямоугольник 61"/>
            <p:cNvSpPr/>
            <p:nvPr/>
          </p:nvSpPr>
          <p:spPr>
            <a:xfrm>
              <a:off x="1357290" y="928670"/>
              <a:ext cx="332414" cy="39300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92D050"/>
                  </a:solidFill>
                </a:rPr>
                <a:t>10</a:t>
              </a:r>
            </a:p>
          </p:txBody>
        </p:sp>
        <p:cxnSp>
          <p:nvCxnSpPr>
            <p:cNvPr id="63" name="Прямая со стрелкой 62"/>
            <p:cNvCxnSpPr/>
            <p:nvPr/>
          </p:nvCxnSpPr>
          <p:spPr>
            <a:xfrm>
              <a:off x="3235493" y="2487566"/>
              <a:ext cx="836441" cy="12740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Прямоугольник 63"/>
            <p:cNvSpPr/>
            <p:nvPr/>
          </p:nvSpPr>
          <p:spPr>
            <a:xfrm>
              <a:off x="4052452" y="2308495"/>
              <a:ext cx="270055" cy="4912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b="1" dirty="0">
                  <a:solidFill>
                    <a:srgbClr val="92D050"/>
                  </a:solidFill>
                </a:rPr>
                <a:t>8</a:t>
              </a:r>
            </a:p>
          </p:txBody>
        </p:sp>
        <p:cxnSp>
          <p:nvCxnSpPr>
            <p:cNvPr id="67" name="Прямая со стрелкой 66"/>
            <p:cNvCxnSpPr/>
            <p:nvPr/>
          </p:nvCxnSpPr>
          <p:spPr>
            <a:xfrm>
              <a:off x="3071802" y="2714620"/>
              <a:ext cx="928694" cy="28575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Прямоугольник 68"/>
            <p:cNvSpPr/>
            <p:nvPr/>
          </p:nvSpPr>
          <p:spPr>
            <a:xfrm>
              <a:off x="3929058" y="2857496"/>
              <a:ext cx="249693" cy="42575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b="1" dirty="0">
                  <a:solidFill>
                    <a:srgbClr val="FF0000"/>
                  </a:solidFill>
                </a:rPr>
                <a:t>9</a:t>
              </a:r>
            </a:p>
          </p:txBody>
        </p:sp>
        <p:cxnSp>
          <p:nvCxnSpPr>
            <p:cNvPr id="70" name="Прямая со стрелкой 69"/>
            <p:cNvCxnSpPr/>
            <p:nvPr/>
          </p:nvCxnSpPr>
          <p:spPr>
            <a:xfrm rot="10800000">
              <a:off x="1500166" y="1928802"/>
              <a:ext cx="642942" cy="142876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Прямоугольник 70"/>
            <p:cNvSpPr/>
            <p:nvPr/>
          </p:nvSpPr>
          <p:spPr>
            <a:xfrm>
              <a:off x="1142976" y="1643050"/>
              <a:ext cx="393501" cy="4912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b="1" dirty="0">
                  <a:solidFill>
                    <a:srgbClr val="FFC000"/>
                  </a:solidFill>
                </a:rPr>
                <a:t>11</a:t>
              </a:r>
            </a:p>
          </p:txBody>
        </p:sp>
        <p:cxnSp>
          <p:nvCxnSpPr>
            <p:cNvPr id="73" name="Прямая со стрелкой 72"/>
            <p:cNvCxnSpPr/>
            <p:nvPr/>
          </p:nvCxnSpPr>
          <p:spPr>
            <a:xfrm flipV="1">
              <a:off x="2857488" y="2214554"/>
              <a:ext cx="824089" cy="156741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Прямоугольник 73"/>
            <p:cNvSpPr/>
            <p:nvPr/>
          </p:nvSpPr>
          <p:spPr>
            <a:xfrm rot="20753474">
              <a:off x="3600297" y="1896016"/>
              <a:ext cx="393501" cy="4912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b="1" dirty="0">
                  <a:solidFill>
                    <a:srgbClr val="0070C0"/>
                  </a:solidFill>
                </a:rPr>
                <a:t>19</a:t>
              </a:r>
            </a:p>
          </p:txBody>
        </p:sp>
        <p:cxnSp>
          <p:nvCxnSpPr>
            <p:cNvPr id="77" name="Прямая со стрелкой 76"/>
            <p:cNvCxnSpPr/>
            <p:nvPr/>
          </p:nvCxnSpPr>
          <p:spPr>
            <a:xfrm rot="10800000">
              <a:off x="1214414" y="2285992"/>
              <a:ext cx="928694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Прямоугольник 80"/>
            <p:cNvSpPr/>
            <p:nvPr/>
          </p:nvSpPr>
          <p:spPr>
            <a:xfrm>
              <a:off x="785786" y="2071678"/>
              <a:ext cx="332414" cy="39300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92D050"/>
                  </a:solidFill>
                </a:rPr>
                <a:t>13</a:t>
              </a:r>
            </a:p>
          </p:txBody>
        </p:sp>
        <p:cxnSp>
          <p:nvCxnSpPr>
            <p:cNvPr id="82" name="Прямая со стрелкой 81"/>
            <p:cNvCxnSpPr/>
            <p:nvPr/>
          </p:nvCxnSpPr>
          <p:spPr>
            <a:xfrm flipV="1">
              <a:off x="3286116" y="5500702"/>
              <a:ext cx="785818" cy="7143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Прямая со стрелкой 83"/>
            <p:cNvCxnSpPr/>
            <p:nvPr/>
          </p:nvCxnSpPr>
          <p:spPr>
            <a:xfrm rot="10800000" flipV="1">
              <a:off x="1142976" y="6215082"/>
              <a:ext cx="571504" cy="14287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Прямоугольник 85"/>
            <p:cNvSpPr/>
            <p:nvPr/>
          </p:nvSpPr>
          <p:spPr>
            <a:xfrm>
              <a:off x="4071934" y="5286388"/>
              <a:ext cx="352776" cy="42575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b="1" dirty="0">
                  <a:solidFill>
                    <a:srgbClr val="FF0000"/>
                  </a:solidFill>
                </a:rPr>
                <a:t>14</a:t>
              </a:r>
            </a:p>
          </p:txBody>
        </p:sp>
        <p:sp>
          <p:nvSpPr>
            <p:cNvPr id="87" name="Прямоугольник 86"/>
            <p:cNvSpPr/>
            <p:nvPr/>
          </p:nvSpPr>
          <p:spPr>
            <a:xfrm>
              <a:off x="714348" y="6143644"/>
              <a:ext cx="332414" cy="39300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FF0000"/>
                  </a:solidFill>
                </a:rPr>
                <a:t>15</a:t>
              </a:r>
            </a:p>
          </p:txBody>
        </p:sp>
        <p:cxnSp>
          <p:nvCxnSpPr>
            <p:cNvPr id="88" name="Прямая со стрелкой 87"/>
            <p:cNvCxnSpPr/>
            <p:nvPr/>
          </p:nvCxnSpPr>
          <p:spPr>
            <a:xfrm rot="10800000" flipV="1">
              <a:off x="857224" y="3857628"/>
              <a:ext cx="785818" cy="30031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Прямоугольник 89"/>
            <p:cNvSpPr/>
            <p:nvPr/>
          </p:nvSpPr>
          <p:spPr>
            <a:xfrm>
              <a:off x="405952" y="3696761"/>
              <a:ext cx="393501" cy="4912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b="1" dirty="0">
                  <a:solidFill>
                    <a:srgbClr val="0070C0"/>
                  </a:solidFill>
                </a:rPr>
                <a:t>16</a:t>
              </a:r>
            </a:p>
          </p:txBody>
        </p:sp>
        <p:sp>
          <p:nvSpPr>
            <p:cNvPr id="91" name="Прямоугольник 90"/>
            <p:cNvSpPr/>
            <p:nvPr/>
          </p:nvSpPr>
          <p:spPr>
            <a:xfrm>
              <a:off x="1785918" y="4429132"/>
              <a:ext cx="436771" cy="5567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b="1" dirty="0">
                  <a:solidFill>
                    <a:srgbClr val="FF0000"/>
                  </a:solidFill>
                </a:rPr>
                <a:t>17</a:t>
              </a:r>
            </a:p>
          </p:txBody>
        </p:sp>
        <p:sp>
          <p:nvSpPr>
            <p:cNvPr id="92" name="Прямоугольник 91"/>
            <p:cNvSpPr/>
            <p:nvPr/>
          </p:nvSpPr>
          <p:spPr>
            <a:xfrm>
              <a:off x="2285984" y="1500174"/>
              <a:ext cx="352776" cy="42575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</a:rPr>
                <a:t>18</a:t>
              </a:r>
            </a:p>
          </p:txBody>
        </p:sp>
        <p:sp>
          <p:nvSpPr>
            <p:cNvPr id="93" name="Прямоугольник 92"/>
            <p:cNvSpPr/>
            <p:nvPr/>
          </p:nvSpPr>
          <p:spPr>
            <a:xfrm>
              <a:off x="3286116" y="3429000"/>
              <a:ext cx="332414" cy="39300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0070C0"/>
                  </a:solidFill>
                </a:rPr>
                <a:t>12</a:t>
              </a:r>
            </a:p>
          </p:txBody>
        </p:sp>
      </p:grpSp>
      <p:graphicFrame>
        <p:nvGraphicFramePr>
          <p:cNvPr id="36" name="Таблица 35"/>
          <p:cNvGraphicFramePr>
            <a:graphicFrameLocks noGrp="1"/>
          </p:cNvGraphicFramePr>
          <p:nvPr/>
        </p:nvGraphicFramePr>
        <p:xfrm>
          <a:off x="6098553" y="5058428"/>
          <a:ext cx="5775000" cy="15716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7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7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7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7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7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7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7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77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77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99308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ru-RU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ru-RU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ru-RU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4</a:t>
                      </a:r>
                      <a:endParaRPr lang="ru-RU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5</a:t>
                      </a:r>
                      <a:endParaRPr lang="ru-RU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6</a:t>
                      </a:r>
                      <a:endParaRPr lang="ru-RU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7</a:t>
                      </a:r>
                      <a:endParaRPr lang="ru-RU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8</a:t>
                      </a:r>
                      <a:endParaRPr lang="ru-RU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9</a:t>
                      </a:r>
                      <a:endParaRPr lang="ru-RU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  <a:endParaRPr lang="ru-RU" dirty="0"/>
                    </a:p>
                  </a:txBody>
                  <a:tcPr marL="121920" marR="12192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308"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endParaRPr lang="ru-RU" sz="2000" b="1">
                        <a:solidFill>
                          <a:schemeClr val="bg1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endParaRPr lang="ru-RU" sz="2000" b="1">
                        <a:solidFill>
                          <a:schemeClr val="bg1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endParaRPr lang="ru-RU" sz="2000" b="1">
                        <a:solidFill>
                          <a:schemeClr val="bg1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endParaRPr lang="ru-RU" sz="2000" b="1">
                        <a:solidFill>
                          <a:schemeClr val="bg1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endParaRPr lang="ru-RU" sz="2000" b="1">
                        <a:solidFill>
                          <a:schemeClr val="bg1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endParaRPr lang="ru-RU" sz="2000" b="1">
                        <a:solidFill>
                          <a:schemeClr val="bg1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endParaRPr lang="ru-RU" sz="2000" b="1">
                        <a:solidFill>
                          <a:schemeClr val="bg1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9308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11</a:t>
                      </a:r>
                      <a:endParaRPr lang="ru-RU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12</a:t>
                      </a:r>
                      <a:endParaRPr lang="ru-RU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13</a:t>
                      </a:r>
                      <a:endParaRPr lang="ru-RU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14</a:t>
                      </a:r>
                      <a:endParaRPr lang="ru-RU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15</a:t>
                      </a:r>
                      <a:endParaRPr lang="ru-RU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16</a:t>
                      </a:r>
                      <a:endParaRPr lang="ru-RU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17</a:t>
                      </a:r>
                      <a:endParaRPr lang="ru-RU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18</a:t>
                      </a:r>
                      <a:endParaRPr lang="ru-RU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19</a:t>
                      </a:r>
                      <a:endParaRPr lang="ru-RU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121920" marR="12192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371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121920" marR="12192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13" y="-285776"/>
            <a:ext cx="10363200" cy="1470025"/>
          </a:xfrm>
        </p:spPr>
        <p:txBody>
          <a:bodyPr/>
          <a:lstStyle/>
          <a:p>
            <a:r>
              <a:rPr lang="ru-RU" dirty="0"/>
              <a:t>Найдите соответствие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48507" y="1214422"/>
            <a:ext cx="4857741" cy="2928958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ru-RU" dirty="0"/>
              <a:t>1)</a:t>
            </a:r>
            <a:r>
              <a:rPr lang="ru-RU" dirty="0" err="1"/>
              <a:t>Кул</a:t>
            </a:r>
            <a:endParaRPr lang="ru-RU" dirty="0"/>
          </a:p>
          <a:p>
            <a:r>
              <a:rPr lang="ru-RU" dirty="0"/>
              <a:t>2) Кафтан</a:t>
            </a:r>
          </a:p>
          <a:p>
            <a:r>
              <a:rPr lang="ru-RU" dirty="0"/>
              <a:t>3) </a:t>
            </a:r>
            <a:r>
              <a:rPr lang="ru-RU" dirty="0" err="1"/>
              <a:t>Бөрмә</a:t>
            </a:r>
            <a:endParaRPr lang="ru-RU" dirty="0"/>
          </a:p>
          <a:p>
            <a:r>
              <a:rPr lang="ru-RU" dirty="0"/>
              <a:t>4)Баш</a:t>
            </a:r>
          </a:p>
          <a:p>
            <a:r>
              <a:rPr lang="ru-RU" dirty="0"/>
              <a:t>5)</a:t>
            </a:r>
            <a:r>
              <a:rPr lang="ru-RU" dirty="0" err="1"/>
              <a:t>калфак</a:t>
            </a:r>
            <a:endParaRPr lang="ru-RU" dirty="0"/>
          </a:p>
          <a:p>
            <a:r>
              <a:rPr lang="ru-RU" dirty="0"/>
              <a:t>6)</a:t>
            </a:r>
            <a:r>
              <a:rPr lang="ru-RU" dirty="0" err="1"/>
              <a:t>Муен</a:t>
            </a:r>
            <a:endParaRPr lang="ru-RU" dirty="0"/>
          </a:p>
          <a:p>
            <a:r>
              <a:rPr lang="ru-RU" dirty="0"/>
              <a:t>7) </a:t>
            </a:r>
            <a:r>
              <a:rPr lang="ru-RU" dirty="0" err="1"/>
              <a:t>күзләр</a:t>
            </a:r>
            <a:endParaRPr lang="ru-RU" dirty="0"/>
          </a:p>
          <a:p>
            <a:r>
              <a:rPr lang="ru-RU" dirty="0"/>
              <a:t>8)</a:t>
            </a:r>
            <a:r>
              <a:rPr lang="ru-RU" dirty="0" err="1"/>
              <a:t>Колак</a:t>
            </a:r>
            <a:endParaRPr lang="ru-RU" dirty="0"/>
          </a:p>
          <a:p>
            <a:r>
              <a:rPr lang="ru-RU" dirty="0"/>
              <a:t>9)</a:t>
            </a:r>
            <a:r>
              <a:rPr lang="ru-RU" dirty="0" err="1"/>
              <a:t>Алка</a:t>
            </a:r>
            <a:endParaRPr lang="ru-RU" dirty="0"/>
          </a:p>
          <a:p>
            <a:r>
              <a:rPr lang="ru-RU" dirty="0"/>
              <a:t>10)Каш</a:t>
            </a:r>
          </a:p>
          <a:p>
            <a:r>
              <a:rPr lang="ru-RU" dirty="0"/>
              <a:t>11)</a:t>
            </a:r>
            <a:r>
              <a:rPr lang="ru-RU" dirty="0" err="1"/>
              <a:t>борын</a:t>
            </a:r>
            <a:endParaRPr lang="ru-RU" dirty="0"/>
          </a:p>
          <a:p>
            <a:r>
              <a:rPr lang="ru-RU" dirty="0"/>
              <a:t>12) </a:t>
            </a:r>
            <a:r>
              <a:rPr lang="ru-RU" dirty="0" err="1"/>
              <a:t>җиң</a:t>
            </a:r>
            <a:endParaRPr lang="ru-RU" dirty="0"/>
          </a:p>
          <a:p>
            <a:r>
              <a:rPr lang="ru-RU" dirty="0"/>
              <a:t>13)</a:t>
            </a:r>
            <a:r>
              <a:rPr lang="ru-RU" dirty="0" err="1"/>
              <a:t>авыз</a:t>
            </a:r>
            <a:endParaRPr lang="ru-RU" dirty="0"/>
          </a:p>
          <a:p>
            <a:r>
              <a:rPr lang="ru-RU" dirty="0"/>
              <a:t>14)</a:t>
            </a:r>
            <a:r>
              <a:rPr lang="ru-RU" dirty="0" err="1"/>
              <a:t>Аяк</a:t>
            </a:r>
            <a:endParaRPr lang="ru-RU" dirty="0"/>
          </a:p>
          <a:p>
            <a:r>
              <a:rPr lang="ru-RU" dirty="0"/>
              <a:t>15)</a:t>
            </a:r>
            <a:r>
              <a:rPr lang="ru-RU" dirty="0" err="1"/>
              <a:t>Аяк</a:t>
            </a:r>
            <a:r>
              <a:rPr lang="ru-RU" dirty="0"/>
              <a:t> </a:t>
            </a:r>
            <a:r>
              <a:rPr lang="ru-RU" dirty="0" err="1"/>
              <a:t>киеме</a:t>
            </a:r>
            <a:endParaRPr lang="ru-RU" dirty="0"/>
          </a:p>
          <a:p>
            <a:r>
              <a:rPr lang="ru-RU" dirty="0"/>
              <a:t>16) </a:t>
            </a:r>
            <a:r>
              <a:rPr lang="ru-RU" dirty="0" err="1"/>
              <a:t>чәч толымы</a:t>
            </a:r>
            <a:endParaRPr lang="ru-RU" dirty="0"/>
          </a:p>
          <a:p>
            <a:r>
              <a:rPr lang="ru-RU" dirty="0"/>
              <a:t>17) </a:t>
            </a:r>
            <a:r>
              <a:rPr lang="ru-RU" dirty="0" err="1"/>
              <a:t>Күлмәк</a:t>
            </a:r>
            <a:endParaRPr lang="ru-RU" dirty="0"/>
          </a:p>
          <a:p>
            <a:r>
              <a:rPr lang="ru-RU" dirty="0"/>
              <a:t>18) </a:t>
            </a:r>
            <a:r>
              <a:rPr lang="ru-RU" dirty="0" err="1"/>
              <a:t>Маңгай</a:t>
            </a:r>
            <a:endParaRPr lang="ru-RU" dirty="0"/>
          </a:p>
          <a:p>
            <a:r>
              <a:rPr lang="ru-RU" dirty="0"/>
              <a:t>19) </a:t>
            </a:r>
            <a:r>
              <a:rPr lang="ru-RU" dirty="0" err="1"/>
              <a:t>яңак</a:t>
            </a:r>
            <a:endParaRPr lang="ru-RU" dirty="0"/>
          </a:p>
          <a:p>
            <a:endParaRPr lang="ru-RU" dirty="0"/>
          </a:p>
        </p:txBody>
      </p:sp>
      <p:pic>
        <p:nvPicPr>
          <p:cNvPr id="11266" name="Picture 2" descr="http://xn--80aj3aofgr6b.xn--p1ai/assets/galleries/98/14411018671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11" y="1087926"/>
            <a:ext cx="5524539" cy="57700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 rot="21437323">
            <a:off x="487512" y="2179157"/>
            <a:ext cx="618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428981" y="3500438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>
                    <a:lumMod val="95000"/>
                  </a:schemeClr>
                </a:solidFill>
              </a:rPr>
              <a:t>2</a:t>
            </a:r>
          </a:p>
        </p:txBody>
      </p:sp>
      <p:sp>
        <p:nvSpPr>
          <p:cNvPr id="53" name="TextBox 52"/>
          <p:cNvSpPr txBox="1"/>
          <p:nvPr/>
        </p:nvSpPr>
        <p:spPr>
          <a:xfrm rot="21437323">
            <a:off x="4398753" y="4505254"/>
            <a:ext cx="8030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3905235" y="1643051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>
                    <a:lumMod val="95000"/>
                  </a:schemeClr>
                </a:solidFill>
              </a:rPr>
              <a:t>4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3809984" y="1142985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3143229" y="2500307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</a:rPr>
              <a:t>6</a:t>
            </a:r>
          </a:p>
        </p:txBody>
      </p:sp>
      <p:cxnSp>
        <p:nvCxnSpPr>
          <p:cNvPr id="58" name="Прямая со стрелкой 57"/>
          <p:cNvCxnSpPr/>
          <p:nvPr/>
        </p:nvCxnSpPr>
        <p:spPr>
          <a:xfrm rot="10800000">
            <a:off x="2000222" y="1428736"/>
            <a:ext cx="762005" cy="35719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Прямоугольник 58"/>
          <p:cNvSpPr/>
          <p:nvPr/>
        </p:nvSpPr>
        <p:spPr>
          <a:xfrm>
            <a:off x="1714469" y="1214423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</a:rPr>
              <a:t>7</a:t>
            </a:r>
          </a:p>
        </p:txBody>
      </p:sp>
      <p:cxnSp>
        <p:nvCxnSpPr>
          <p:cNvPr id="60" name="Прямая со стрелкой 59"/>
          <p:cNvCxnSpPr/>
          <p:nvPr/>
        </p:nvCxnSpPr>
        <p:spPr>
          <a:xfrm rot="16200000" flipV="1">
            <a:off x="2369318" y="1059640"/>
            <a:ext cx="500066" cy="666755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Прямоугольник 61"/>
          <p:cNvSpPr/>
          <p:nvPr/>
        </p:nvSpPr>
        <p:spPr>
          <a:xfrm>
            <a:off x="1809720" y="928670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92D050"/>
                </a:solidFill>
              </a:rPr>
              <a:t>10</a:t>
            </a:r>
          </a:p>
        </p:txBody>
      </p:sp>
      <p:cxnSp>
        <p:nvCxnSpPr>
          <p:cNvPr id="63" name="Прямая со стрелкой 62"/>
          <p:cNvCxnSpPr/>
          <p:nvPr/>
        </p:nvCxnSpPr>
        <p:spPr>
          <a:xfrm>
            <a:off x="4313991" y="2487566"/>
            <a:ext cx="1115255" cy="12740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Прямоугольник 63"/>
          <p:cNvSpPr/>
          <p:nvPr/>
        </p:nvSpPr>
        <p:spPr>
          <a:xfrm>
            <a:off x="5403269" y="2308496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92D050"/>
                </a:solidFill>
              </a:rPr>
              <a:t>8</a:t>
            </a:r>
          </a:p>
        </p:txBody>
      </p:sp>
      <p:cxnSp>
        <p:nvCxnSpPr>
          <p:cNvPr id="67" name="Прямая со стрелкой 66"/>
          <p:cNvCxnSpPr/>
          <p:nvPr/>
        </p:nvCxnSpPr>
        <p:spPr>
          <a:xfrm>
            <a:off x="4095736" y="2714620"/>
            <a:ext cx="1238259" cy="28575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Прямоугольник 68"/>
          <p:cNvSpPr/>
          <p:nvPr/>
        </p:nvSpPr>
        <p:spPr>
          <a:xfrm>
            <a:off x="5238744" y="2857496"/>
            <a:ext cx="314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9</a:t>
            </a:r>
          </a:p>
        </p:txBody>
      </p:sp>
      <p:cxnSp>
        <p:nvCxnSpPr>
          <p:cNvPr id="70" name="Прямая со стрелкой 69"/>
          <p:cNvCxnSpPr/>
          <p:nvPr/>
        </p:nvCxnSpPr>
        <p:spPr>
          <a:xfrm rot="10800000">
            <a:off x="2000221" y="1928802"/>
            <a:ext cx="857256" cy="142876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Прямоугольник 70"/>
          <p:cNvSpPr/>
          <p:nvPr/>
        </p:nvSpPr>
        <p:spPr>
          <a:xfrm>
            <a:off x="1523969" y="1643051"/>
            <a:ext cx="495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C000"/>
                </a:solidFill>
              </a:rPr>
              <a:t>11</a:t>
            </a:r>
          </a:p>
        </p:txBody>
      </p:sp>
      <p:cxnSp>
        <p:nvCxnSpPr>
          <p:cNvPr id="73" name="Прямая со стрелкой 72"/>
          <p:cNvCxnSpPr/>
          <p:nvPr/>
        </p:nvCxnSpPr>
        <p:spPr>
          <a:xfrm flipV="1">
            <a:off x="3809985" y="2214555"/>
            <a:ext cx="1098785" cy="15674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Прямоугольник 73"/>
          <p:cNvSpPr/>
          <p:nvPr/>
        </p:nvSpPr>
        <p:spPr>
          <a:xfrm rot="20753474">
            <a:off x="4814906" y="1910812"/>
            <a:ext cx="495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</a:rPr>
              <a:t>19</a:t>
            </a:r>
          </a:p>
        </p:txBody>
      </p:sp>
      <p:cxnSp>
        <p:nvCxnSpPr>
          <p:cNvPr id="77" name="Прямая со стрелкой 76"/>
          <p:cNvCxnSpPr/>
          <p:nvPr/>
        </p:nvCxnSpPr>
        <p:spPr>
          <a:xfrm rot="10800000">
            <a:off x="1619219" y="2285992"/>
            <a:ext cx="1238259" cy="1588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Прямоугольник 80"/>
          <p:cNvSpPr/>
          <p:nvPr/>
        </p:nvSpPr>
        <p:spPr>
          <a:xfrm>
            <a:off x="1047715" y="2071678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92D050"/>
                </a:solidFill>
              </a:rPr>
              <a:t>13</a:t>
            </a:r>
          </a:p>
        </p:txBody>
      </p:sp>
      <p:cxnSp>
        <p:nvCxnSpPr>
          <p:cNvPr id="82" name="Прямая со стрелкой 81"/>
          <p:cNvCxnSpPr/>
          <p:nvPr/>
        </p:nvCxnSpPr>
        <p:spPr>
          <a:xfrm flipV="1">
            <a:off x="4381488" y="5500702"/>
            <a:ext cx="1047757" cy="7143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 стрелкой 83"/>
          <p:cNvCxnSpPr/>
          <p:nvPr/>
        </p:nvCxnSpPr>
        <p:spPr>
          <a:xfrm rot="10800000" flipV="1">
            <a:off x="1523968" y="6215082"/>
            <a:ext cx="762005" cy="14287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Прямоугольник 85"/>
          <p:cNvSpPr/>
          <p:nvPr/>
        </p:nvSpPr>
        <p:spPr>
          <a:xfrm>
            <a:off x="5429246" y="5286388"/>
            <a:ext cx="4443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87" name="Прямоугольник 86"/>
          <p:cNvSpPr/>
          <p:nvPr/>
        </p:nvSpPr>
        <p:spPr>
          <a:xfrm>
            <a:off x="952464" y="614364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15</a:t>
            </a:r>
          </a:p>
        </p:txBody>
      </p:sp>
      <p:cxnSp>
        <p:nvCxnSpPr>
          <p:cNvPr id="88" name="Прямая со стрелкой 87"/>
          <p:cNvCxnSpPr/>
          <p:nvPr/>
        </p:nvCxnSpPr>
        <p:spPr>
          <a:xfrm rot="10800000" flipV="1">
            <a:off x="1142965" y="3857628"/>
            <a:ext cx="1047757" cy="3003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Прямоугольник 89"/>
          <p:cNvSpPr/>
          <p:nvPr/>
        </p:nvSpPr>
        <p:spPr>
          <a:xfrm>
            <a:off x="541270" y="3696762"/>
            <a:ext cx="495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</a:rPr>
              <a:t>16</a:t>
            </a:r>
          </a:p>
        </p:txBody>
      </p:sp>
      <p:sp>
        <p:nvSpPr>
          <p:cNvPr id="91" name="Прямоугольник 90"/>
          <p:cNvSpPr/>
          <p:nvPr/>
        </p:nvSpPr>
        <p:spPr>
          <a:xfrm>
            <a:off x="2381225" y="4429132"/>
            <a:ext cx="5501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92" name="Прямоугольник 91"/>
          <p:cNvSpPr/>
          <p:nvPr/>
        </p:nvSpPr>
        <p:spPr>
          <a:xfrm>
            <a:off x="3047979" y="1500174"/>
            <a:ext cx="4443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18</a:t>
            </a:r>
          </a:p>
        </p:txBody>
      </p:sp>
      <p:sp>
        <p:nvSpPr>
          <p:cNvPr id="93" name="Прямоугольник 92"/>
          <p:cNvSpPr/>
          <p:nvPr/>
        </p:nvSpPr>
        <p:spPr>
          <a:xfrm>
            <a:off x="4381488" y="3429000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12</a:t>
            </a:r>
          </a:p>
        </p:txBody>
      </p:sp>
      <p:graphicFrame>
        <p:nvGraphicFramePr>
          <p:cNvPr id="34" name="Таблица 33"/>
          <p:cNvGraphicFramePr>
            <a:graphicFrameLocks noGrp="1"/>
          </p:cNvGraphicFramePr>
          <p:nvPr/>
        </p:nvGraphicFramePr>
        <p:xfrm>
          <a:off x="6082634" y="4794422"/>
          <a:ext cx="5886450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8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86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86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86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86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86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886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8864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8864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8864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81158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ru-RU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ru-RU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ru-RU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4</a:t>
                      </a:r>
                      <a:endParaRPr lang="ru-RU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5</a:t>
                      </a:r>
                      <a:endParaRPr lang="ru-RU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6</a:t>
                      </a:r>
                      <a:endParaRPr lang="ru-RU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7</a:t>
                      </a:r>
                      <a:endParaRPr lang="ru-RU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8</a:t>
                      </a:r>
                      <a:endParaRPr lang="ru-RU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9</a:t>
                      </a:r>
                      <a:endParaRPr lang="ru-RU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  <a:endParaRPr lang="ru-RU" dirty="0"/>
                    </a:p>
                  </a:txBody>
                  <a:tcPr marL="121920" marR="12192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158"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endParaRPr lang="ru-RU" sz="2000" b="1">
                        <a:solidFill>
                          <a:schemeClr val="bg1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endParaRPr lang="ru-RU" sz="2000" b="1">
                        <a:solidFill>
                          <a:schemeClr val="bg1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endParaRPr lang="ru-RU" sz="2000" b="1">
                        <a:solidFill>
                          <a:schemeClr val="bg1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endParaRPr lang="ru-RU" sz="2000" b="1">
                        <a:solidFill>
                          <a:schemeClr val="bg1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endParaRPr lang="ru-RU" sz="2000" b="1">
                        <a:solidFill>
                          <a:schemeClr val="bg1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endParaRPr lang="ru-RU" sz="2000" b="1">
                        <a:solidFill>
                          <a:schemeClr val="bg1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endParaRPr lang="ru-RU" sz="2000" b="1">
                        <a:solidFill>
                          <a:schemeClr val="bg1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158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11</a:t>
                      </a:r>
                      <a:endParaRPr lang="ru-RU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12</a:t>
                      </a:r>
                      <a:endParaRPr lang="ru-RU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13</a:t>
                      </a:r>
                      <a:endParaRPr lang="ru-RU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14</a:t>
                      </a:r>
                      <a:endParaRPr lang="ru-RU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15</a:t>
                      </a:r>
                      <a:endParaRPr lang="ru-RU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16</a:t>
                      </a:r>
                      <a:endParaRPr lang="ru-RU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17</a:t>
                      </a:r>
                      <a:endParaRPr lang="ru-RU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18</a:t>
                      </a:r>
                      <a:endParaRPr lang="ru-RU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19</a:t>
                      </a:r>
                      <a:endParaRPr lang="ru-RU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121920" marR="12192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72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121920" marR="12192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35" name="Группа 34"/>
          <p:cNvGrpSpPr/>
          <p:nvPr/>
        </p:nvGrpSpPr>
        <p:grpSpPr>
          <a:xfrm>
            <a:off x="0" y="0"/>
            <a:ext cx="12192000" cy="1084521"/>
            <a:chOff x="0" y="0"/>
            <a:chExt cx="9368129" cy="1161379"/>
          </a:xfrm>
        </p:grpSpPr>
        <p:pic>
          <p:nvPicPr>
            <p:cNvPr id="36" name="Рисунок 35" descr="depositphotos_108055176-stock-illustration-tatar-folk-ornaments-green.jpg"/>
            <p:cNvPicPr>
              <a:picLocks noChangeAspect="1"/>
            </p:cNvPicPr>
            <p:nvPr/>
          </p:nvPicPr>
          <p:blipFill>
            <a:blip r:embed="rId3" cstate="print"/>
            <a:srcRect l="168" b="79024"/>
            <a:stretch>
              <a:fillRect/>
            </a:stretch>
          </p:blipFill>
          <p:spPr>
            <a:xfrm>
              <a:off x="0" y="0"/>
              <a:ext cx="5527343" cy="1161379"/>
            </a:xfrm>
            <a:prstGeom prst="rect">
              <a:avLst/>
            </a:prstGeom>
          </p:spPr>
        </p:pic>
        <p:pic>
          <p:nvPicPr>
            <p:cNvPr id="37" name="Рисунок 36" descr="depositphotos_108055176-stock-illustration-tatar-folk-ornaments-green.jpg"/>
            <p:cNvPicPr>
              <a:picLocks noChangeAspect="1"/>
            </p:cNvPicPr>
            <p:nvPr/>
          </p:nvPicPr>
          <p:blipFill>
            <a:blip r:embed="rId3" cstate="print"/>
            <a:srcRect l="5693" b="79024"/>
            <a:stretch>
              <a:fillRect/>
            </a:stretch>
          </p:blipFill>
          <p:spPr>
            <a:xfrm>
              <a:off x="4146698" y="0"/>
              <a:ext cx="5221431" cy="1161379"/>
            </a:xfrm>
            <a:prstGeom prst="rect">
              <a:avLst/>
            </a:prstGeom>
          </p:spPr>
        </p:pic>
      </p:grpSp>
      <p:sp>
        <p:nvSpPr>
          <p:cNvPr id="38" name="Заголовок 1"/>
          <p:cNvSpPr txBox="1">
            <a:spLocks/>
          </p:cNvSpPr>
          <p:nvPr/>
        </p:nvSpPr>
        <p:spPr>
          <a:xfrm>
            <a:off x="1092530" y="273131"/>
            <a:ext cx="5985164" cy="5841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Найдите соответствие  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epositphotos_108055176-stock-illustration-tatar-folk-ornaments-green.jpg"/>
          <p:cNvPicPr>
            <a:picLocks noChangeAspect="1"/>
          </p:cNvPicPr>
          <p:nvPr/>
        </p:nvPicPr>
        <p:blipFill>
          <a:blip r:embed="rId2" cstate="print"/>
          <a:srcRect t="92126" r="381"/>
          <a:stretch>
            <a:fillRect/>
          </a:stretch>
        </p:blipFill>
        <p:spPr>
          <a:xfrm>
            <a:off x="0" y="5943601"/>
            <a:ext cx="12192000" cy="914399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0" y="0"/>
            <a:ext cx="12192000" cy="1084521"/>
            <a:chOff x="0" y="0"/>
            <a:chExt cx="9368129" cy="1161379"/>
          </a:xfrm>
        </p:grpSpPr>
        <p:pic>
          <p:nvPicPr>
            <p:cNvPr id="4" name="Рисунок 3" descr="depositphotos_108055176-stock-illustration-tatar-folk-ornaments-green.jpg"/>
            <p:cNvPicPr>
              <a:picLocks noChangeAspect="1"/>
            </p:cNvPicPr>
            <p:nvPr/>
          </p:nvPicPr>
          <p:blipFill>
            <a:blip r:embed="rId2" cstate="print"/>
            <a:srcRect l="168" b="79024"/>
            <a:stretch>
              <a:fillRect/>
            </a:stretch>
          </p:blipFill>
          <p:spPr>
            <a:xfrm>
              <a:off x="0" y="0"/>
              <a:ext cx="5527343" cy="1161379"/>
            </a:xfrm>
            <a:prstGeom prst="rect">
              <a:avLst/>
            </a:prstGeom>
          </p:spPr>
        </p:pic>
        <p:pic>
          <p:nvPicPr>
            <p:cNvPr id="5" name="Рисунок 4" descr="depositphotos_108055176-stock-illustration-tatar-folk-ornaments-green.jpg"/>
            <p:cNvPicPr>
              <a:picLocks noChangeAspect="1"/>
            </p:cNvPicPr>
            <p:nvPr/>
          </p:nvPicPr>
          <p:blipFill>
            <a:blip r:embed="rId2" cstate="print"/>
            <a:srcRect l="5693" b="79024"/>
            <a:stretch>
              <a:fillRect/>
            </a:stretch>
          </p:blipFill>
          <p:spPr>
            <a:xfrm>
              <a:off x="4146698" y="0"/>
              <a:ext cx="5221431" cy="116137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epositphotos_108055176-stock-illustration-tatar-folk-ornaments-green.jpg"/>
          <p:cNvPicPr>
            <a:picLocks noChangeAspect="1"/>
          </p:cNvPicPr>
          <p:nvPr/>
        </p:nvPicPr>
        <p:blipFill>
          <a:blip r:embed="rId2" cstate="print"/>
          <a:srcRect t="92126" r="381"/>
          <a:stretch>
            <a:fillRect/>
          </a:stretch>
        </p:blipFill>
        <p:spPr>
          <a:xfrm>
            <a:off x="0" y="5943601"/>
            <a:ext cx="12192000" cy="914399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0" y="0"/>
            <a:ext cx="12192000" cy="1084521"/>
            <a:chOff x="0" y="0"/>
            <a:chExt cx="9368129" cy="1161379"/>
          </a:xfrm>
        </p:grpSpPr>
        <p:pic>
          <p:nvPicPr>
            <p:cNvPr id="4" name="Рисунок 3" descr="depositphotos_108055176-stock-illustration-tatar-folk-ornaments-green.jpg"/>
            <p:cNvPicPr>
              <a:picLocks noChangeAspect="1"/>
            </p:cNvPicPr>
            <p:nvPr/>
          </p:nvPicPr>
          <p:blipFill>
            <a:blip r:embed="rId2" cstate="print"/>
            <a:srcRect l="168" b="79024"/>
            <a:stretch>
              <a:fillRect/>
            </a:stretch>
          </p:blipFill>
          <p:spPr>
            <a:xfrm>
              <a:off x="0" y="0"/>
              <a:ext cx="5527343" cy="1161379"/>
            </a:xfrm>
            <a:prstGeom prst="rect">
              <a:avLst/>
            </a:prstGeom>
          </p:spPr>
        </p:pic>
        <p:pic>
          <p:nvPicPr>
            <p:cNvPr id="5" name="Рисунок 4" descr="depositphotos_108055176-stock-illustration-tatar-folk-ornaments-green.jpg"/>
            <p:cNvPicPr>
              <a:picLocks noChangeAspect="1"/>
            </p:cNvPicPr>
            <p:nvPr/>
          </p:nvPicPr>
          <p:blipFill>
            <a:blip r:embed="rId2" cstate="print"/>
            <a:srcRect l="5693" b="79024"/>
            <a:stretch>
              <a:fillRect/>
            </a:stretch>
          </p:blipFill>
          <p:spPr>
            <a:xfrm>
              <a:off x="4146698" y="0"/>
              <a:ext cx="5221431" cy="116137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</TotalTime>
  <Words>1844</Words>
  <Application>Microsoft Office PowerPoint</Application>
  <PresentationFormat>Широкоэкранный</PresentationFormat>
  <Paragraphs>389</Paragraphs>
  <Slides>96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96</vt:i4>
      </vt:variant>
    </vt:vector>
  </HeadingPairs>
  <TitlesOfParts>
    <vt:vector size="101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Шакирова Гульнара Илгизовна Shakirova Gulnara Ilgizovna Преподаватель Кафедры практического русского языка, Ивановский государственный университет, г.Иваново   Lecturer of the Department of practical Russian language, Ivanovo state University, Ivanovo, Russia,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Метод обучения, используемый в нашей стране, базируется в основном на получении информации с помощью зрения. У татар в процессе познания большую роль играет получение информации через слух. Это отражается в словах и терминах. Например, у русских: «вода падает – водопад», у татар «вода шумит – шарлама», «ворона каркает – карга»... </vt:lpstr>
      <vt:lpstr>    Для наилучшего усвоения материала урока, развития связной и диалогической речи детей, расширения словарного запаса, духовного и нравственного обогащение, мы на своих уроках используем фольклор: песни, загадки, считалки, поговорки, пословицы, сказки и т.д., которые показываются в виде мультфильмов, коротких сюжетов, плакатов, презентаций.   </vt:lpstr>
      <vt:lpstr>К сожалению, в настоящее время у большинства людей (чаще у современной молодежи) наблюдается клиповое мышление, когда мир воспринимается через короткие отрывки видео, текстов и картинок, такие люди быстро переключаются между фрагментами информации. Человек, обладающий клиповым мышлением, может эффективно работать только с короткими отрывками информации и ему трудно воспринимать большие и сложные объемы. Этому феномену, в той или иной степени, подвержены практически все современные дети и молодые люди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Найдите соответствие  </vt:lpstr>
      <vt:lpstr>Найдите соответствие  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Rrr</dc:creator>
  <cp:lastModifiedBy>Гульнара Шакирова</cp:lastModifiedBy>
  <cp:revision>72</cp:revision>
  <dcterms:created xsi:type="dcterms:W3CDTF">2017-04-15T17:04:02Z</dcterms:created>
  <dcterms:modified xsi:type="dcterms:W3CDTF">2023-04-23T11:52:22Z</dcterms:modified>
</cp:coreProperties>
</file>